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3"/>
  </p:notesMasterIdLst>
  <p:sldIdLst>
    <p:sldId id="256" r:id="rId2"/>
    <p:sldId id="257" r:id="rId3"/>
    <p:sldId id="258" r:id="rId4"/>
    <p:sldId id="259" r:id="rId5"/>
    <p:sldId id="262" r:id="rId6"/>
    <p:sldId id="264" r:id="rId7"/>
    <p:sldId id="265" r:id="rId8"/>
    <p:sldId id="260" r:id="rId9"/>
    <p:sldId id="266" r:id="rId10"/>
    <p:sldId id="263" r:id="rId11"/>
    <p:sldId id="26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5" d="100"/>
          <a:sy n="75" d="100"/>
        </p:scale>
        <p:origin x="82" y="18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svg>
</file>

<file path=ppt/media/image3.png>
</file>

<file path=ppt/media/image4.svg>
</file>

<file path=ppt/media/image5.png>
</file>

<file path=ppt/media/image6.svg>
</file>

<file path=ppt/media/image7.jpe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F1F542-E4AF-4BED-9154-04B0BEB72195}" type="datetimeFigureOut">
              <a:rPr lang="en-US" smtClean="0"/>
              <a:t>9/28/2020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2C920C-36CA-4BB4-BF9D-092B58A7DC91}" type="slidenum">
              <a:rPr lang="en-US" smtClean="0"/>
              <a:t>‹#›</a:t>
            </a:fld>
            <a:endParaRPr lang="en-US" dirty="0"/>
          </a:p>
        </p:txBody>
      </p:sp>
    </p:spTree>
    <p:extLst>
      <p:ext uri="{BB962C8B-B14F-4D97-AF65-F5344CB8AC3E}">
        <p14:creationId xmlns:p14="http://schemas.microsoft.com/office/powerpoint/2010/main" val="1202375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2C920C-36CA-4BB4-BF9D-092B58A7DC91}" type="slidenum">
              <a:rPr lang="en-US" smtClean="0"/>
              <a:t>2</a:t>
            </a:fld>
            <a:endParaRPr lang="en-US" dirty="0"/>
          </a:p>
        </p:txBody>
      </p:sp>
    </p:spTree>
    <p:extLst>
      <p:ext uri="{BB962C8B-B14F-4D97-AF65-F5344CB8AC3E}">
        <p14:creationId xmlns:p14="http://schemas.microsoft.com/office/powerpoint/2010/main" val="776497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2C920C-36CA-4BB4-BF9D-092B58A7DC91}" type="slidenum">
              <a:rPr lang="en-US" smtClean="0"/>
              <a:t>3</a:t>
            </a:fld>
            <a:endParaRPr lang="en-US" dirty="0"/>
          </a:p>
        </p:txBody>
      </p:sp>
    </p:spTree>
    <p:extLst>
      <p:ext uri="{BB962C8B-B14F-4D97-AF65-F5344CB8AC3E}">
        <p14:creationId xmlns:p14="http://schemas.microsoft.com/office/powerpoint/2010/main" val="2866795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0" lang="en-US" sz="2800" b="0" i="0" u="none" strike="noStrike" kern="120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mn-cs"/>
            </a:endParaRPr>
          </a:p>
          <a:p>
            <a:endParaRPr kumimoji="0" lang="en-US" sz="2800" b="0" i="0" u="none" strike="noStrike" kern="120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mn-cs"/>
            </a:endParaRPr>
          </a:p>
          <a:p>
            <a:r>
              <a:rPr lang="en-US" sz="1800" dirty="0">
                <a:effectLst/>
                <a:latin typeface="Times New Roman" panose="02020603050405020304" pitchFamily="18" charset="0"/>
                <a:ea typeface="Calibri" panose="020F0502020204030204" pitchFamily="34" charset="0"/>
              </a:rPr>
              <a:t>visualization's purpose is the communication of data. Visualization transforms from the invisible to the visible. In this section, we use different variables to determine their correlation</a:t>
            </a:r>
            <a:endParaRPr kumimoji="0" lang="en-US" sz="2800" b="0" i="0" u="none" strike="noStrike" kern="120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mn-cs"/>
            </a:endParaRPr>
          </a:p>
          <a:p>
            <a:r>
              <a:rPr kumimoji="0" lang="en-US" sz="2800" b="0" i="0" u="none" strike="noStrike" kern="120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mn-cs"/>
              </a:rPr>
              <a:t>Data cleansing may be performed interactively with data wrangling tools, or as batch processing through scripting. First, I load my dataset using Pandas to check for missing or null values. For instance, you can find in the below line that the dataset is cleaned. So, there is no need to clean it again. In the following example I used Pandas to determine if there are any missing values in the</a:t>
            </a:r>
            <a:endParaRPr lang="en-US" dirty="0"/>
          </a:p>
        </p:txBody>
      </p:sp>
      <p:sp>
        <p:nvSpPr>
          <p:cNvPr id="4" name="Slide Number Placeholder 3"/>
          <p:cNvSpPr>
            <a:spLocks noGrp="1"/>
          </p:cNvSpPr>
          <p:nvPr>
            <p:ph type="sldNum" sz="quarter" idx="5"/>
          </p:nvPr>
        </p:nvSpPr>
        <p:spPr/>
        <p:txBody>
          <a:bodyPr/>
          <a:lstStyle/>
          <a:p>
            <a:fld id="{4A2C920C-36CA-4BB4-BF9D-092B58A7DC91}" type="slidenum">
              <a:rPr lang="en-US" smtClean="0"/>
              <a:t>4</a:t>
            </a:fld>
            <a:endParaRPr lang="en-US" dirty="0"/>
          </a:p>
        </p:txBody>
      </p:sp>
    </p:spTree>
    <p:extLst>
      <p:ext uri="{BB962C8B-B14F-4D97-AF65-F5344CB8AC3E}">
        <p14:creationId xmlns:p14="http://schemas.microsoft.com/office/powerpoint/2010/main" val="3732149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2C920C-36CA-4BB4-BF9D-092B58A7DC91}" type="slidenum">
              <a:rPr lang="en-US" smtClean="0"/>
              <a:t>5</a:t>
            </a:fld>
            <a:endParaRPr lang="en-US" dirty="0"/>
          </a:p>
        </p:txBody>
      </p:sp>
    </p:spTree>
    <p:extLst>
      <p:ext uri="{BB962C8B-B14F-4D97-AF65-F5344CB8AC3E}">
        <p14:creationId xmlns:p14="http://schemas.microsoft.com/office/powerpoint/2010/main" val="1668638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2C920C-36CA-4BB4-BF9D-092B58A7DC91}" type="slidenum">
              <a:rPr lang="en-US" smtClean="0"/>
              <a:t>6</a:t>
            </a:fld>
            <a:endParaRPr lang="en-US" dirty="0"/>
          </a:p>
        </p:txBody>
      </p:sp>
    </p:spTree>
    <p:extLst>
      <p:ext uri="{BB962C8B-B14F-4D97-AF65-F5344CB8AC3E}">
        <p14:creationId xmlns:p14="http://schemas.microsoft.com/office/powerpoint/2010/main" val="1616493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2C920C-36CA-4BB4-BF9D-092B58A7DC91}" type="slidenum">
              <a:rPr lang="en-US" smtClean="0"/>
              <a:t>7</a:t>
            </a:fld>
            <a:endParaRPr lang="en-US" dirty="0"/>
          </a:p>
        </p:txBody>
      </p:sp>
    </p:spTree>
    <p:extLst>
      <p:ext uri="{BB962C8B-B14F-4D97-AF65-F5344CB8AC3E}">
        <p14:creationId xmlns:p14="http://schemas.microsoft.com/office/powerpoint/2010/main" val="4054866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above result shows that there is a positive correlation. This indicates that when the predictor variable increases, the response variable will also increase.</a:t>
            </a:r>
          </a:p>
        </p:txBody>
      </p:sp>
      <p:sp>
        <p:nvSpPr>
          <p:cNvPr id="4" name="Slide Number Placeholder 3"/>
          <p:cNvSpPr>
            <a:spLocks noGrp="1"/>
          </p:cNvSpPr>
          <p:nvPr>
            <p:ph type="sldNum" sz="quarter" idx="5"/>
          </p:nvPr>
        </p:nvSpPr>
        <p:spPr/>
        <p:txBody>
          <a:bodyPr/>
          <a:lstStyle/>
          <a:p>
            <a:fld id="{4A2C920C-36CA-4BB4-BF9D-092B58A7DC91}" type="slidenum">
              <a:rPr lang="en-US" smtClean="0"/>
              <a:t>9</a:t>
            </a:fld>
            <a:endParaRPr lang="en-US" dirty="0"/>
          </a:p>
        </p:txBody>
      </p:sp>
    </p:spTree>
    <p:extLst>
      <p:ext uri="{BB962C8B-B14F-4D97-AF65-F5344CB8AC3E}">
        <p14:creationId xmlns:p14="http://schemas.microsoft.com/office/powerpoint/2010/main" val="676209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9/28/2020</a:t>
            </a:fld>
            <a:endParaRPr lang="en-US" dirty="0"/>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23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9/28/2020</a:t>
            </a:fld>
            <a:endParaRPr lang="en-US" dirty="0"/>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0865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9/28/2020</a:t>
            </a:fld>
            <a:endParaRPr lang="en-US" dirty="0"/>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912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9/28/2020</a:t>
            </a:fld>
            <a:endParaRPr lang="en-US" dirty="0"/>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561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9/28/2020</a:t>
            </a:fld>
            <a:endParaRPr lang="en-US" dirty="0"/>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62360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9/28/2020</a:t>
            </a:fld>
            <a:endParaRPr lang="en-US" dirty="0"/>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8778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9/28/2020</a:t>
            </a:fld>
            <a:endParaRPr lang="en-US" dirty="0"/>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6963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9/28/2020</a:t>
            </a:fld>
            <a:endParaRPr lang="en-US" dirty="0"/>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28015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9/28/2020</a:t>
            </a:fld>
            <a:endParaRPr lang="en-US" dirty="0"/>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9222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9/28/2020</a:t>
            </a:fld>
            <a:endParaRPr lang="en-US" dirty="0"/>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5688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9/28/2020</a:t>
            </a:fld>
            <a:endParaRPr lang="en-US" dirty="0"/>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3793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9/28/2020</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dirty="0"/>
          </a:p>
        </p:txBody>
      </p:sp>
    </p:spTree>
    <p:extLst>
      <p:ext uri="{BB962C8B-B14F-4D97-AF65-F5344CB8AC3E}">
        <p14:creationId xmlns:p14="http://schemas.microsoft.com/office/powerpoint/2010/main" val="25060111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72"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4.sv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svg"/><Relationship Id="rId10" Type="http://schemas.openxmlformats.org/officeDocument/2006/relationships/image" Target="../media/image7.jpeg"/><Relationship Id="rId4" Type="http://schemas.openxmlformats.org/officeDocument/2006/relationships/image" Target="../media/image1.png"/><Relationship Id="rId9" Type="http://schemas.openxmlformats.org/officeDocument/2006/relationships/image" Target="../media/image6.sv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8.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8.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png"/><Relationship Id="rId5" Type="http://schemas.openxmlformats.org/officeDocument/2006/relationships/image" Target="../media/image1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E3C5560-7A9C-489F-9148-18C5E1D0F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7E1001D-8D0C-4911-9DD1-88B1C315FE77}"/>
              </a:ext>
            </a:extLst>
          </p:cNvPr>
          <p:cNvSpPr>
            <a:spLocks noGrp="1"/>
          </p:cNvSpPr>
          <p:nvPr>
            <p:ph type="ctrTitle"/>
          </p:nvPr>
        </p:nvSpPr>
        <p:spPr>
          <a:xfrm>
            <a:off x="1301262" y="276225"/>
            <a:ext cx="5852003" cy="2543175"/>
          </a:xfrm>
        </p:spPr>
        <p:txBody>
          <a:bodyPr>
            <a:normAutofit fontScale="90000"/>
          </a:bodyPr>
          <a:lstStyle/>
          <a:p>
            <a:br>
              <a:rPr lang="en-US" sz="5400" dirty="0">
                <a:solidFill>
                  <a:schemeClr val="bg1"/>
                </a:solidFill>
              </a:rPr>
            </a:br>
            <a:br>
              <a:rPr lang="en-US" sz="5400" dirty="0">
                <a:solidFill>
                  <a:schemeClr val="bg1"/>
                </a:solidFill>
              </a:rPr>
            </a:br>
            <a:br>
              <a:rPr lang="en-US" sz="5400" dirty="0">
                <a:solidFill>
                  <a:schemeClr val="bg1"/>
                </a:solidFill>
              </a:rPr>
            </a:br>
            <a:br>
              <a:rPr lang="en-US" sz="5400" dirty="0">
                <a:solidFill>
                  <a:schemeClr val="bg1"/>
                </a:solidFill>
              </a:rPr>
            </a:br>
            <a:br>
              <a:rPr lang="en-US" sz="5400" dirty="0">
                <a:solidFill>
                  <a:schemeClr val="bg1"/>
                </a:solidFill>
              </a:rPr>
            </a:br>
            <a:br>
              <a:rPr lang="en-US" sz="5400" dirty="0">
                <a:solidFill>
                  <a:schemeClr val="bg1"/>
                </a:solidFill>
              </a:rPr>
            </a:br>
            <a:br>
              <a:rPr lang="en-US" sz="5400" dirty="0">
                <a:solidFill>
                  <a:schemeClr val="bg1"/>
                </a:solidFill>
              </a:rPr>
            </a:br>
            <a:br>
              <a:rPr lang="en-US" sz="5400" dirty="0">
                <a:solidFill>
                  <a:schemeClr val="bg1"/>
                </a:solidFill>
              </a:rPr>
            </a:br>
            <a:br>
              <a:rPr lang="en-US" sz="5400" dirty="0">
                <a:solidFill>
                  <a:schemeClr val="bg1"/>
                </a:solidFill>
              </a:rPr>
            </a:br>
            <a:r>
              <a:rPr lang="en-US" sz="5400" dirty="0">
                <a:solidFill>
                  <a:schemeClr val="bg1"/>
                </a:solidFill>
              </a:rPr>
              <a:t> </a:t>
            </a:r>
            <a:br>
              <a:rPr lang="en-US" sz="5400" dirty="0">
                <a:solidFill>
                  <a:schemeClr val="bg1"/>
                </a:solidFill>
              </a:rPr>
            </a:br>
            <a:r>
              <a:rPr lang="en-US" sz="5400" dirty="0">
                <a:solidFill>
                  <a:schemeClr val="bg1"/>
                </a:solidFill>
              </a:rPr>
              <a:t>Project 1</a:t>
            </a:r>
            <a:br>
              <a:rPr lang="en-US" sz="5400" dirty="0">
                <a:solidFill>
                  <a:schemeClr val="bg1"/>
                </a:solidFill>
              </a:rPr>
            </a:br>
            <a:r>
              <a:rPr lang="en-US" sz="4400" dirty="0">
                <a:solidFill>
                  <a:schemeClr val="bg1"/>
                </a:solidFill>
              </a:rPr>
              <a:t>The</a:t>
            </a:r>
            <a:r>
              <a:rPr lang="en-US" sz="5400" dirty="0">
                <a:solidFill>
                  <a:schemeClr val="bg1"/>
                </a:solidFill>
              </a:rPr>
              <a:t> </a:t>
            </a:r>
            <a:r>
              <a:rPr lang="en-US" sz="4000" dirty="0">
                <a:solidFill>
                  <a:schemeClr val="bg1"/>
                </a:solidFill>
              </a:rPr>
              <a:t>World Happiness</a:t>
            </a:r>
            <a:br>
              <a:rPr lang="en-US" sz="4000" dirty="0">
                <a:solidFill>
                  <a:schemeClr val="bg1"/>
                </a:solidFill>
              </a:rPr>
            </a:br>
            <a:endParaRPr lang="en-US" sz="4000" dirty="0">
              <a:solidFill>
                <a:schemeClr val="bg1"/>
              </a:solidFill>
            </a:endParaRPr>
          </a:p>
        </p:txBody>
      </p:sp>
      <p:sp>
        <p:nvSpPr>
          <p:cNvPr id="3" name="Subtitle 2">
            <a:extLst>
              <a:ext uri="{FF2B5EF4-FFF2-40B4-BE49-F238E27FC236}">
                <a16:creationId xmlns:a16="http://schemas.microsoft.com/office/drawing/2014/main" id="{915A1FCE-0AC4-4C9F-B66C-4A4BFCDF0B14}"/>
              </a:ext>
            </a:extLst>
          </p:cNvPr>
          <p:cNvSpPr>
            <a:spLocks noGrp="1"/>
          </p:cNvSpPr>
          <p:nvPr>
            <p:ph type="subTitle" idx="1"/>
          </p:nvPr>
        </p:nvSpPr>
        <p:spPr>
          <a:xfrm>
            <a:off x="1578044" y="3739764"/>
            <a:ext cx="3873596" cy="1198120"/>
          </a:xfrm>
        </p:spPr>
        <p:txBody>
          <a:bodyPr>
            <a:normAutofit/>
          </a:bodyPr>
          <a:lstStyle/>
          <a:p>
            <a:r>
              <a:rPr lang="en-US" sz="2000" dirty="0">
                <a:solidFill>
                  <a:schemeClr val="bg1"/>
                </a:solidFill>
              </a:rPr>
              <a:t>By Soukhna Wade</a:t>
            </a:r>
          </a:p>
          <a:p>
            <a:r>
              <a:rPr lang="en-US" sz="2000" dirty="0">
                <a:solidFill>
                  <a:schemeClr val="bg1"/>
                </a:solidFill>
              </a:rPr>
              <a:t>Bellevue </a:t>
            </a:r>
            <a:r>
              <a:rPr lang="en-US" sz="2000" b="1" dirty="0">
                <a:solidFill>
                  <a:schemeClr val="bg1"/>
                </a:solidFill>
                <a:effectLst/>
                <a:latin typeface="Times New Roman" panose="02020603050405020304" pitchFamily="18" charset="0"/>
                <a:ea typeface="Times New Roman" panose="02020603050405020304" pitchFamily="18" charset="0"/>
              </a:rPr>
              <a:t>DSC680 </a:t>
            </a:r>
          </a:p>
          <a:p>
            <a:r>
              <a:rPr lang="en-US" sz="2000" b="1" dirty="0">
                <a:solidFill>
                  <a:schemeClr val="bg1"/>
                </a:solidFill>
                <a:effectLst/>
                <a:latin typeface="Times New Roman" panose="02020603050405020304" pitchFamily="18" charset="0"/>
                <a:ea typeface="Times New Roman" panose="02020603050405020304" pitchFamily="18" charset="0"/>
              </a:rPr>
              <a:t>Applied Data Science</a:t>
            </a:r>
            <a:endParaRPr lang="en-US" sz="2000" dirty="0">
              <a:solidFill>
                <a:schemeClr val="bg1"/>
              </a:solidFill>
            </a:endParaRPr>
          </a:p>
        </p:txBody>
      </p:sp>
      <p:sp>
        <p:nvSpPr>
          <p:cNvPr id="11"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236" y="1606411"/>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13"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014" y="183570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5"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696" y="2060130"/>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cxnSp>
        <p:nvCxnSpPr>
          <p:cNvPr id="17" name="Straight Connector 16">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1262" y="350520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19" name="Graphic 18">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0836425" y="5436655"/>
            <a:ext cx="151536" cy="151536"/>
          </a:xfrm>
          <a:prstGeom prst="rect">
            <a:avLst/>
          </a:prstGeom>
        </p:spPr>
      </p:pic>
      <p:pic>
        <p:nvPicPr>
          <p:cNvPr id="21" name="Graphic 20">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11245175" y="5896734"/>
            <a:ext cx="108625" cy="108625"/>
          </a:xfrm>
          <a:prstGeom prst="rect">
            <a:avLst/>
          </a:prstGeom>
        </p:spPr>
      </p:pic>
      <p:pic>
        <p:nvPicPr>
          <p:cNvPr id="23" name="Graphic 22">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flipH="1">
            <a:off x="10554288" y="6038004"/>
            <a:ext cx="95759" cy="95759"/>
          </a:xfrm>
          <a:prstGeom prst="rect">
            <a:avLst/>
          </a:prstGeom>
        </p:spPr>
      </p:pic>
      <p:pic>
        <p:nvPicPr>
          <p:cNvPr id="4" name="Picture 3">
            <a:extLst>
              <a:ext uri="{FF2B5EF4-FFF2-40B4-BE49-F238E27FC236}">
                <a16:creationId xmlns:a16="http://schemas.microsoft.com/office/drawing/2014/main" id="{2D6D9799-8EEF-447D-8A6C-192941A33A84}"/>
              </a:ext>
            </a:extLst>
          </p:cNvPr>
          <p:cNvPicPr>
            <a:picLocks noChangeAspect="1"/>
          </p:cNvPicPr>
          <p:nvPr/>
        </p:nvPicPr>
        <p:blipFill rotWithShape="1">
          <a:blip r:embed="rId10"/>
          <a:srcRect r="-1" b="3669"/>
          <a:stretch/>
        </p:blipFill>
        <p:spPr>
          <a:xfrm>
            <a:off x="6740358" y="1606411"/>
            <a:ext cx="5451642" cy="5251590"/>
          </a:xfrm>
          <a:custGeom>
            <a:avLst/>
            <a:gdLst/>
            <a:ahLst/>
            <a:cxnLst/>
            <a:rect l="l" t="t" r="r" b="b"/>
            <a:pathLst>
              <a:path w="5923214" h="5705857">
                <a:moveTo>
                  <a:pt x="3612238" y="0"/>
                </a:moveTo>
                <a:cubicBezTo>
                  <a:pt x="4485043" y="0"/>
                  <a:pt x="5285549" y="309553"/>
                  <a:pt x="5909957" y="824860"/>
                </a:cubicBezTo>
                <a:lnTo>
                  <a:pt x="5923214" y="836909"/>
                </a:lnTo>
                <a:lnTo>
                  <a:pt x="5923214" y="5705857"/>
                </a:lnTo>
                <a:lnTo>
                  <a:pt x="672237" y="5705857"/>
                </a:lnTo>
                <a:lnTo>
                  <a:pt x="616914" y="5631875"/>
                </a:lnTo>
                <a:cubicBezTo>
                  <a:pt x="227427" y="5055358"/>
                  <a:pt x="0" y="4360357"/>
                  <a:pt x="0" y="3612238"/>
                </a:cubicBezTo>
                <a:cubicBezTo>
                  <a:pt x="0" y="1617255"/>
                  <a:pt x="1617255" y="0"/>
                  <a:pt x="3612238" y="0"/>
                </a:cubicBezTo>
                <a:close/>
              </a:path>
            </a:pathLst>
          </a:custGeom>
        </p:spPr>
      </p:pic>
      <p:pic>
        <p:nvPicPr>
          <p:cNvPr id="5" name="Recorded Sound">
            <a:hlinkClick r:id="" action="ppaction://media"/>
            <a:extLst>
              <a:ext uri="{FF2B5EF4-FFF2-40B4-BE49-F238E27FC236}">
                <a16:creationId xmlns:a16="http://schemas.microsoft.com/office/drawing/2014/main" id="{7ABB58E4-D6F8-4592-A758-C0ACB63B40ED}"/>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8978816" y="-487363"/>
            <a:ext cx="487363" cy="487363"/>
          </a:xfrm>
          <a:prstGeom prst="rect">
            <a:avLst/>
          </a:prstGeom>
        </p:spPr>
      </p:pic>
    </p:spTree>
    <p:extLst>
      <p:ext uri="{BB962C8B-B14F-4D97-AF65-F5344CB8AC3E}">
        <p14:creationId xmlns:p14="http://schemas.microsoft.com/office/powerpoint/2010/main" val="2228490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80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 name="Title 1">
            <a:extLst>
              <a:ext uri="{FF2B5EF4-FFF2-40B4-BE49-F238E27FC236}">
                <a16:creationId xmlns:a16="http://schemas.microsoft.com/office/drawing/2014/main" id="{ABFF2EEF-C37D-47E5-8FE0-EC10AE75DF12}"/>
              </a:ext>
            </a:extLst>
          </p:cNvPr>
          <p:cNvSpPr>
            <a:spLocks noGrp="1"/>
          </p:cNvSpPr>
          <p:nvPr>
            <p:ph type="title"/>
          </p:nvPr>
        </p:nvSpPr>
        <p:spPr>
          <a:xfrm>
            <a:off x="1245072" y="1289765"/>
            <a:ext cx="3651101" cy="4270963"/>
          </a:xfrm>
        </p:spPr>
        <p:txBody>
          <a:bodyPr anchor="ctr">
            <a:normAutofit/>
          </a:bodyPr>
          <a:lstStyle/>
          <a:p>
            <a:pPr marL="457200" marR="0" lvl="0" indent="-228600" algn="ctr" defTabSz="914400" rtl="0" eaLnBrk="1" fontAlgn="auto" latinLnBrk="0" hangingPunct="1">
              <a:spcBef>
                <a:spcPts val="0"/>
              </a:spcBef>
              <a:spcAft>
                <a:spcPts val="0"/>
              </a:spcAft>
              <a:tabLst/>
              <a:defRPr/>
            </a:pPr>
            <a:r>
              <a:rPr kumimoji="0" lang="en-US" sz="5000" b="1" i="0" u="none" strike="noStrike" kern="1200" cap="none" spc="0" normalizeH="0" baseline="0" noProof="0" dirty="0">
                <a:ln>
                  <a:noFill/>
                </a:ln>
                <a:solidFill>
                  <a:schemeClr val="bg1"/>
                </a:solidFill>
                <a:effectLst/>
                <a:uLnTx/>
                <a:uFillTx/>
                <a:latin typeface="Times New Roman" panose="02020603050405020304" pitchFamily="18" charset="0"/>
                <a:ea typeface="Calibri" panose="020F0502020204030204" pitchFamily="34" charset="0"/>
                <a:cs typeface="Times New Roman" panose="02020603050405020304" pitchFamily="18" charset="0"/>
              </a:rPr>
              <a:t>Conclusion</a:t>
            </a:r>
            <a:br>
              <a:rPr kumimoji="0" lang="en-US" sz="5000" b="0" i="0" u="none" strike="noStrike" kern="1200" cap="none" spc="0" normalizeH="0" baseline="0" noProof="0" dirty="0">
                <a:ln>
                  <a:noFill/>
                </a:ln>
                <a:solidFill>
                  <a:schemeClr val="bg1"/>
                </a:solidFill>
                <a:effectLst/>
                <a:uLnTx/>
                <a:uFillTx/>
                <a:latin typeface="Times New Roman" panose="02020603050405020304" pitchFamily="18" charset="0"/>
                <a:ea typeface="Calibri" panose="020F0502020204030204" pitchFamily="34" charset="0"/>
                <a:cs typeface="Times New Roman" panose="02020603050405020304" pitchFamily="18" charset="0"/>
              </a:rPr>
            </a:br>
            <a:endParaRPr lang="en-US" sz="5000" dirty="0">
              <a:solidFill>
                <a:schemeClr val="bg1"/>
              </a:solidFill>
            </a:endParaRPr>
          </a:p>
        </p:txBody>
      </p:sp>
      <p:sp>
        <p:nvSpPr>
          <p:cNvPr id="21"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dirty="0"/>
          </a:p>
        </p:txBody>
      </p:sp>
      <p:sp>
        <p:nvSpPr>
          <p:cNvPr id="22"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dirty="0"/>
          </a:p>
        </p:txBody>
      </p:sp>
      <p:sp>
        <p:nvSpPr>
          <p:cNvPr id="3" name="Content Placeholder 2">
            <a:extLst>
              <a:ext uri="{FF2B5EF4-FFF2-40B4-BE49-F238E27FC236}">
                <a16:creationId xmlns:a16="http://schemas.microsoft.com/office/drawing/2014/main" id="{04FE14B9-CF5F-4825-8499-83AB54B19859}"/>
              </a:ext>
            </a:extLst>
          </p:cNvPr>
          <p:cNvSpPr>
            <a:spLocks noGrp="1"/>
          </p:cNvSpPr>
          <p:nvPr>
            <p:ph idx="1"/>
          </p:nvPr>
        </p:nvSpPr>
        <p:spPr>
          <a:xfrm>
            <a:off x="6397039" y="381935"/>
            <a:ext cx="4685916" cy="5974415"/>
          </a:xfrm>
        </p:spPr>
        <p:txBody>
          <a:bodyPr anchor="ctr">
            <a:normAutofit/>
          </a:bodyPr>
          <a:lstStyle/>
          <a:p>
            <a:pPr marR="0" indent="0">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summary shows that all independent variables have a significant impact, and the adjusted R squared is one. There is a linear correlation between dependent and independent variables. Also, the sum of the independent variables is equal to the dependent variable which is the happiness score. This is the justification for having an adjusted R squared equal to one. As a result, multiple Linear Regression will predict happiness scores with 100 % accuracy.</a:t>
            </a:r>
          </a:p>
          <a:p>
            <a:endParaRPr lang="en-US" sz="1800" dirty="0"/>
          </a:p>
        </p:txBody>
      </p:sp>
      <p:sp>
        <p:nvSpPr>
          <p:cNvPr id="23"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dirty="0"/>
          </a:p>
        </p:txBody>
      </p:sp>
      <p:cxnSp>
        <p:nvCxnSpPr>
          <p:cNvPr id="24"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5400000" scaled="1"/>
              <a:tileRect/>
            </a:gradFill>
            <a:bevel/>
          </a:ln>
        </p:spPr>
        <p:style>
          <a:lnRef idx="1">
            <a:schemeClr val="accent1"/>
          </a:lnRef>
          <a:fillRef idx="0">
            <a:schemeClr val="accent1"/>
          </a:fillRef>
          <a:effectRef idx="0">
            <a:schemeClr val="accent1"/>
          </a:effectRef>
          <a:fontRef idx="minor">
            <a:schemeClr val="tx1"/>
          </a:fontRef>
        </p:style>
      </p:cxnSp>
      <p:pic>
        <p:nvPicPr>
          <p:cNvPr id="5" name="Recorded Sound">
            <a:hlinkClick r:id="" action="ppaction://media"/>
            <a:extLst>
              <a:ext uri="{FF2B5EF4-FFF2-40B4-BE49-F238E27FC236}">
                <a16:creationId xmlns:a16="http://schemas.microsoft.com/office/drawing/2014/main" id="{732A6B84-115F-4231-852A-BE4E86668C9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86725" y="-475877"/>
            <a:ext cx="487363" cy="487363"/>
          </a:xfrm>
          <a:prstGeom prst="rect">
            <a:avLst/>
          </a:prstGeom>
        </p:spPr>
      </p:pic>
    </p:spTree>
    <p:extLst>
      <p:ext uri="{BB962C8B-B14F-4D97-AF65-F5344CB8AC3E}">
        <p14:creationId xmlns:p14="http://schemas.microsoft.com/office/powerpoint/2010/main" val="3792957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825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E1DECE7-284E-4418-8380-03B3301ABF76}"/>
              </a:ext>
            </a:extLst>
          </p:cNvPr>
          <p:cNvSpPr>
            <a:spLocks noGrp="1"/>
          </p:cNvSpPr>
          <p:nvPr>
            <p:ph type="title"/>
          </p:nvPr>
        </p:nvSpPr>
        <p:spPr>
          <a:xfrm>
            <a:off x="803775" y="1141062"/>
            <a:ext cx="10550025" cy="1182927"/>
          </a:xfrm>
        </p:spPr>
        <p:txBody>
          <a:bodyPr anchor="b">
            <a:noAutofit/>
          </a:bodyPr>
          <a:lstStyle/>
          <a:p>
            <a:br>
              <a:rPr lang="en-US" sz="2800" dirty="0"/>
            </a:br>
            <a:r>
              <a:rPr lang="en-US" sz="2800" dirty="0"/>
              <a:t>References</a:t>
            </a:r>
            <a:br>
              <a:rPr lang="en-US" sz="2800" dirty="0"/>
            </a:br>
            <a:endParaRPr lang="en-US" sz="2800" dirty="0"/>
          </a:p>
        </p:txBody>
      </p:sp>
      <p:cxnSp>
        <p:nvCxnSpPr>
          <p:cNvPr id="10" name="Straight Connector 9">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3" name="Content Placeholder 2">
            <a:extLst>
              <a:ext uri="{FF2B5EF4-FFF2-40B4-BE49-F238E27FC236}">
                <a16:creationId xmlns:a16="http://schemas.microsoft.com/office/drawing/2014/main" id="{AA4A652C-A833-44BE-80F8-B4A2036CD3D4}"/>
              </a:ext>
            </a:extLst>
          </p:cNvPr>
          <p:cNvSpPr>
            <a:spLocks noGrp="1"/>
          </p:cNvSpPr>
          <p:nvPr>
            <p:ph idx="1"/>
          </p:nvPr>
        </p:nvSpPr>
        <p:spPr>
          <a:xfrm>
            <a:off x="803775" y="2598947"/>
            <a:ext cx="10550025" cy="3677348"/>
          </a:xfrm>
        </p:spPr>
        <p:txBody>
          <a:bodyPr anchor="t">
            <a:normAutofit/>
          </a:bodyPr>
          <a:lstStyle/>
          <a:p>
            <a:pPr marL="0" marR="0" lvl="0" indent="0">
              <a:spcBef>
                <a:spcPts val="0"/>
              </a:spcBef>
              <a:spcAft>
                <a:spcPts val="600"/>
              </a:spcAft>
              <a:buNone/>
            </a:pPr>
            <a:r>
              <a:rPr lang="en-US" sz="1500" dirty="0"/>
              <a:t>1.	https://worldhappiness.report/archive/</a:t>
            </a:r>
          </a:p>
          <a:p>
            <a:pPr marL="0" marR="0" lvl="0" indent="0">
              <a:spcBef>
                <a:spcPts val="0"/>
              </a:spcBef>
              <a:spcAft>
                <a:spcPts val="600"/>
              </a:spcAft>
              <a:buNone/>
            </a:pPr>
            <a:r>
              <a:rPr lang="en-US" sz="1500" dirty="0"/>
              <a:t>2.	https://www.kaggle.com/unsdsn/world-happiness</a:t>
            </a:r>
          </a:p>
          <a:p>
            <a:pPr marL="0" marR="0" lvl="0" indent="0">
              <a:spcBef>
                <a:spcPts val="0"/>
              </a:spcBef>
              <a:spcAft>
                <a:spcPts val="600"/>
              </a:spcAft>
              <a:buNone/>
            </a:pPr>
            <a:r>
              <a:rPr lang="en-US" sz="1500" dirty="0"/>
              <a:t>3.	https://www.kaggle.com/pinarkaya/world-happiness-eda-visualization-ml/data#Linear-Regression</a:t>
            </a:r>
          </a:p>
          <a:p>
            <a:pPr marL="0" marR="0" lvl="0" indent="0">
              <a:spcBef>
                <a:spcPts val="0"/>
              </a:spcBef>
              <a:spcAft>
                <a:spcPts val="600"/>
              </a:spcAft>
              <a:buNone/>
            </a:pPr>
            <a:r>
              <a:rPr lang="en-US" sz="1500" dirty="0"/>
              <a:t>4.	https://www.kaggle.com/javadzabihi/happiness-2017-visualization-prediction/report      </a:t>
            </a:r>
          </a:p>
          <a:p>
            <a:pPr marL="0" marR="0" lvl="0" indent="0">
              <a:spcBef>
                <a:spcPts val="0"/>
              </a:spcBef>
              <a:spcAft>
                <a:spcPts val="600"/>
              </a:spcAft>
              <a:buNone/>
            </a:pPr>
            <a:r>
              <a:rPr lang="en-US" sz="1500" dirty="0"/>
              <a:t>5.	https://www.kaggle.com/roshansharma/world-happiness-report?select=2017.csv</a:t>
            </a:r>
          </a:p>
          <a:p>
            <a:pPr marL="0" marR="0" lvl="0" indent="0">
              <a:spcBef>
                <a:spcPts val="0"/>
              </a:spcBef>
              <a:spcAft>
                <a:spcPts val="600"/>
              </a:spcAft>
              <a:buNone/>
            </a:pPr>
            <a:r>
              <a:rPr lang="en-US" sz="1500" dirty="0"/>
              <a:t>6.	https://www.kaggle.com/pinarkaya/world-happiness-eda-visualization-ml#Random-Forest</a:t>
            </a:r>
          </a:p>
          <a:p>
            <a:pPr marL="0" marR="0" lvl="0" indent="0">
              <a:spcBef>
                <a:spcPts val="0"/>
              </a:spcBef>
              <a:spcAft>
                <a:spcPts val="600"/>
              </a:spcAft>
              <a:buNone/>
            </a:pPr>
            <a:r>
              <a:rPr lang="en-US" sz="1500" dirty="0"/>
              <a:t>7.	https://www.kaggle.com/dhanyajothimani/basic-visualization-and-clustering-in-python/data</a:t>
            </a:r>
          </a:p>
          <a:p>
            <a:pPr marL="0" marR="0" lvl="0" indent="0">
              <a:spcBef>
                <a:spcPts val="0"/>
              </a:spcBef>
              <a:spcAft>
                <a:spcPts val="600"/>
              </a:spcAft>
              <a:buNone/>
            </a:pPr>
            <a:r>
              <a:rPr lang="en-US" sz="1500" dirty="0"/>
              <a:t>8.	https://towardsdatascience.com/understanding-random-forest-58381e0602d2</a:t>
            </a:r>
          </a:p>
          <a:p>
            <a:pPr marL="0" marR="0" lvl="0" indent="0">
              <a:spcBef>
                <a:spcPts val="0"/>
              </a:spcBef>
              <a:spcAft>
                <a:spcPts val="600"/>
              </a:spcAft>
              <a:buNone/>
            </a:pPr>
            <a:r>
              <a:rPr lang="en-US" sz="1500" dirty="0"/>
              <a:t>9.	https://en.wikipedia.org/wiki/The_Happiness_Hypothesis</a:t>
            </a:r>
          </a:p>
          <a:p>
            <a:pPr marL="0" marR="0" lvl="0" indent="0">
              <a:spcBef>
                <a:spcPts val="0"/>
              </a:spcBef>
              <a:spcAft>
                <a:spcPts val="600"/>
              </a:spcAft>
              <a:buNone/>
            </a:pPr>
            <a:r>
              <a:rPr lang="en-US" sz="1500" dirty="0"/>
              <a:t>10.	https://www.theworldcounts.com/happiness/the-definition-of-happiness-in-psychology</a:t>
            </a:r>
          </a:p>
          <a:p>
            <a:pPr marL="0" marR="0" lvl="0" indent="0">
              <a:spcBef>
                <a:spcPts val="0"/>
              </a:spcBef>
              <a:spcAft>
                <a:spcPts val="600"/>
              </a:spcAft>
              <a:buNone/>
            </a:pPr>
            <a:r>
              <a:rPr lang="en-US" sz="1500" dirty="0"/>
              <a:t>11.	Statistical Appendix for Chapter 2 of the World Happiness Report 2020 John F. Helliwell, Haiyang Huang, Shun Wang, and Max Norton February 29, 2020</a:t>
            </a:r>
          </a:p>
          <a:p>
            <a:pPr marL="0" marR="0" lvl="0" indent="0">
              <a:spcBef>
                <a:spcPts val="0"/>
              </a:spcBef>
              <a:spcAft>
                <a:spcPts val="600"/>
              </a:spcAft>
              <a:buNone/>
            </a:pPr>
            <a:endParaRPr lang="en-US" sz="1500" dirty="0"/>
          </a:p>
        </p:txBody>
      </p:sp>
      <p:sp>
        <p:nvSpPr>
          <p:cNvPr id="1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6"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3300073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4" name="Rectangle 63">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BD99BAD-6B1B-493A-A085-48B549185D3D}"/>
              </a:ext>
            </a:extLst>
          </p:cNvPr>
          <p:cNvSpPr>
            <a:spLocks noGrp="1"/>
          </p:cNvSpPr>
          <p:nvPr>
            <p:ph type="title"/>
          </p:nvPr>
        </p:nvSpPr>
        <p:spPr>
          <a:xfrm>
            <a:off x="803775" y="1111245"/>
            <a:ext cx="10550025" cy="1182927"/>
          </a:xfrm>
        </p:spPr>
        <p:txBody>
          <a:bodyPr vert="horz" lIns="91440" tIns="45720" rIns="91440" bIns="45720" rtlCol="0" anchor="b">
            <a:normAutofit/>
          </a:bodyPr>
          <a:lstStyle/>
          <a:p>
            <a:pPr marL="0" marR="0">
              <a:spcAft>
                <a:spcPts val="800"/>
              </a:spcAft>
            </a:pPr>
            <a:r>
              <a:rPr lang="en-US" sz="3100" b="1" i="0" kern="1200" cap="all" baseline="0" dirty="0">
                <a:solidFill>
                  <a:schemeClr val="tx1"/>
                </a:solidFill>
                <a:effectLst/>
                <a:latin typeface="+mj-lt"/>
                <a:ea typeface="+mj-ea"/>
                <a:cs typeface="+mj-cs"/>
              </a:rPr>
              <a:t>Data Sources: World Happiness Report 2017</a:t>
            </a:r>
            <a:br>
              <a:rPr lang="en-US" sz="3100" b="1" i="0" kern="1200" cap="all" baseline="0" dirty="0">
                <a:solidFill>
                  <a:schemeClr val="tx1"/>
                </a:solidFill>
                <a:effectLst/>
                <a:latin typeface="+mj-lt"/>
                <a:ea typeface="+mj-ea"/>
                <a:cs typeface="+mj-cs"/>
              </a:rPr>
            </a:br>
            <a:endParaRPr lang="en-US" sz="3100" b="1" i="0" kern="1200" cap="all" baseline="0" dirty="0">
              <a:solidFill>
                <a:schemeClr val="tx1"/>
              </a:solidFill>
              <a:latin typeface="+mj-lt"/>
              <a:ea typeface="+mj-ea"/>
              <a:cs typeface="+mj-cs"/>
            </a:endParaRPr>
          </a:p>
        </p:txBody>
      </p:sp>
      <p:cxnSp>
        <p:nvCxnSpPr>
          <p:cNvPr id="66" name="Straight Connector 65">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68"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3764" y="232542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5" name="TextBox 14">
            <a:extLst>
              <a:ext uri="{FF2B5EF4-FFF2-40B4-BE49-F238E27FC236}">
                <a16:creationId xmlns:a16="http://schemas.microsoft.com/office/drawing/2014/main" id="{175ABB5B-D80E-41CD-8769-D950A2008245}"/>
              </a:ext>
            </a:extLst>
          </p:cNvPr>
          <p:cNvSpPr txBox="1"/>
          <p:nvPr/>
        </p:nvSpPr>
        <p:spPr>
          <a:xfrm>
            <a:off x="803775" y="2598947"/>
            <a:ext cx="10550025" cy="3677348"/>
          </a:xfrm>
          <a:prstGeom prst="rect">
            <a:avLst/>
          </a:prstGeom>
        </p:spPr>
        <p:txBody>
          <a:bodyPr vert="horz" lIns="91440" tIns="45720" rIns="91440" bIns="45720" rtlCol="0" anchor="t">
            <a:normAutofit/>
          </a:bodyPr>
          <a:lstStyle/>
          <a:p>
            <a:pPr marL="742950" marR="0" lvl="1" indent="-228600">
              <a:lnSpc>
                <a:spcPct val="90000"/>
              </a:lnSpc>
              <a:spcBef>
                <a:spcPts val="0"/>
              </a:spcBef>
              <a:spcAft>
                <a:spcPts val="0"/>
              </a:spcAft>
              <a:buFont typeface="Arial" panose="020B0604020202020204" pitchFamily="34" charset="0"/>
              <a:buChar char="•"/>
            </a:pPr>
            <a:r>
              <a:rPr lang="en-US" dirty="0">
                <a:effectLst/>
              </a:rPr>
              <a:t>Country: Name of countries</a:t>
            </a:r>
            <a:endParaRPr lang="en-US" i="1" dirty="0">
              <a:effectLst/>
            </a:endParaRPr>
          </a:p>
          <a:p>
            <a:pPr marL="742950" marR="0" lvl="1" indent="-228600">
              <a:lnSpc>
                <a:spcPct val="90000"/>
              </a:lnSpc>
              <a:spcBef>
                <a:spcPts val="0"/>
              </a:spcBef>
              <a:spcAft>
                <a:spcPts val="0"/>
              </a:spcAft>
              <a:buFont typeface="Arial" panose="020B0604020202020204" pitchFamily="34" charset="0"/>
              <a:buChar char="•"/>
            </a:pPr>
            <a:r>
              <a:rPr lang="en-US" i="1" dirty="0">
                <a:effectLst/>
              </a:rPr>
              <a:t>Happiness</a:t>
            </a:r>
            <a:r>
              <a:rPr lang="en-US" i="1" dirty="0"/>
              <a:t> </a:t>
            </a:r>
            <a:r>
              <a:rPr lang="en-US" i="1" dirty="0">
                <a:effectLst/>
              </a:rPr>
              <a:t>Rank: Rank of the country </a:t>
            </a:r>
            <a:r>
              <a:rPr lang="en-US" dirty="0">
                <a:effectLst/>
              </a:rPr>
              <a:t>based on the Happiness Score</a:t>
            </a:r>
          </a:p>
          <a:p>
            <a:pPr marL="742950" marR="0" lvl="1" indent="-228600">
              <a:lnSpc>
                <a:spcPct val="90000"/>
              </a:lnSpc>
              <a:spcBef>
                <a:spcPts val="0"/>
              </a:spcBef>
              <a:spcAft>
                <a:spcPts val="0"/>
              </a:spcAft>
              <a:buFont typeface="Arial" panose="020B0604020202020204" pitchFamily="34" charset="0"/>
              <a:buChar char="•"/>
            </a:pPr>
            <a:r>
              <a:rPr lang="en-US" dirty="0">
                <a:effectLst/>
              </a:rPr>
              <a:t>Happiness Score: Happiness measurement on a scale of 0 to 10</a:t>
            </a:r>
          </a:p>
          <a:p>
            <a:pPr marL="742950" marR="0" lvl="1" indent="-228600">
              <a:lnSpc>
                <a:spcPct val="90000"/>
              </a:lnSpc>
              <a:spcBef>
                <a:spcPts val="0"/>
              </a:spcBef>
              <a:spcAft>
                <a:spcPts val="0"/>
              </a:spcAft>
              <a:buFont typeface="Arial" panose="020B0604020202020204" pitchFamily="34" charset="0"/>
              <a:buChar char="•"/>
            </a:pPr>
            <a:r>
              <a:rPr lang="en-US" dirty="0">
                <a:effectLst/>
              </a:rPr>
              <a:t>Economy: Value of all final goods and services produced within a nation each </a:t>
            </a:r>
          </a:p>
          <a:p>
            <a:pPr marL="742950" marR="0" lvl="1" indent="-228600">
              <a:lnSpc>
                <a:spcPct val="90000"/>
              </a:lnSpc>
              <a:spcBef>
                <a:spcPts val="0"/>
              </a:spcBef>
              <a:spcAft>
                <a:spcPts val="0"/>
              </a:spcAft>
              <a:buFont typeface="Arial" panose="020B0604020202020204" pitchFamily="34" charset="0"/>
              <a:buChar char="•"/>
            </a:pPr>
            <a:r>
              <a:rPr lang="en-US" dirty="0">
                <a:effectLst/>
              </a:rPr>
              <a:t> Family: Importance of having a family</a:t>
            </a:r>
          </a:p>
          <a:p>
            <a:pPr marL="742950" marR="0" lvl="1" indent="-228600">
              <a:lnSpc>
                <a:spcPct val="90000"/>
              </a:lnSpc>
              <a:spcBef>
                <a:spcPts val="0"/>
              </a:spcBef>
              <a:spcAft>
                <a:spcPts val="0"/>
              </a:spcAft>
              <a:buFont typeface="Arial" panose="020B0604020202020204" pitchFamily="34" charset="0"/>
              <a:buChar char="•"/>
            </a:pPr>
            <a:r>
              <a:rPr lang="en-US" dirty="0">
                <a:effectLst/>
              </a:rPr>
              <a:t> Life Expectancy: Importance of health and amount of time people expect to live</a:t>
            </a:r>
          </a:p>
          <a:p>
            <a:pPr marL="742950" marR="0" lvl="1" indent="-228600">
              <a:lnSpc>
                <a:spcPct val="90000"/>
              </a:lnSpc>
              <a:spcBef>
                <a:spcPts val="0"/>
              </a:spcBef>
              <a:spcAft>
                <a:spcPts val="0"/>
              </a:spcAft>
              <a:buFont typeface="Arial" panose="020B0604020202020204" pitchFamily="34" charset="0"/>
              <a:buChar char="•"/>
            </a:pPr>
            <a:r>
              <a:rPr lang="en-US" dirty="0">
                <a:effectLst/>
              </a:rPr>
              <a:t> Freedom: Importance of freedom in each country</a:t>
            </a:r>
          </a:p>
          <a:p>
            <a:pPr marL="742950" marR="0" lvl="1" indent="-228600">
              <a:lnSpc>
                <a:spcPct val="90000"/>
              </a:lnSpc>
              <a:spcBef>
                <a:spcPts val="0"/>
              </a:spcBef>
              <a:spcAft>
                <a:spcPts val="0"/>
              </a:spcAft>
              <a:buFont typeface="Arial" panose="020B0604020202020204" pitchFamily="34" charset="0"/>
              <a:buChar char="•"/>
            </a:pPr>
            <a:r>
              <a:rPr lang="en-US" dirty="0">
                <a:effectLst/>
              </a:rPr>
              <a:t>Generosity: The quality of being kind and generous</a:t>
            </a:r>
          </a:p>
          <a:p>
            <a:pPr marL="742950" marR="0" lvl="1" indent="-228600">
              <a:lnSpc>
                <a:spcPct val="90000"/>
              </a:lnSpc>
              <a:spcBef>
                <a:spcPts val="0"/>
              </a:spcBef>
              <a:spcAft>
                <a:spcPts val="0"/>
              </a:spcAft>
              <a:buFont typeface="Arial" panose="020B0604020202020204" pitchFamily="34" charset="0"/>
              <a:buChar char="•"/>
            </a:pPr>
            <a:r>
              <a:rPr lang="en-US" dirty="0">
                <a:effectLst/>
              </a:rPr>
              <a:t>Trust: Perception of corruption in a government</a:t>
            </a:r>
          </a:p>
          <a:p>
            <a:pPr marL="742950" marR="0" lvl="1" indent="-228600">
              <a:lnSpc>
                <a:spcPct val="90000"/>
              </a:lnSpc>
              <a:spcBef>
                <a:spcPts val="0"/>
              </a:spcBef>
              <a:spcAft>
                <a:spcPts val="0"/>
              </a:spcAft>
              <a:buFont typeface="Arial" panose="020B0604020202020204" pitchFamily="34" charset="0"/>
              <a:buChar char="•"/>
            </a:pPr>
            <a:r>
              <a:rPr lang="en-US" dirty="0">
                <a:effectLst/>
              </a:rPr>
              <a:t>Dystopia Residual: Plays as a reference</a:t>
            </a:r>
          </a:p>
          <a:p>
            <a:pPr marL="742950" marR="0" lvl="1" indent="-228600">
              <a:lnSpc>
                <a:spcPct val="90000"/>
              </a:lnSpc>
              <a:spcBef>
                <a:spcPts val="0"/>
              </a:spcBef>
              <a:spcAft>
                <a:spcPts val="800"/>
              </a:spcAft>
              <a:buFont typeface="Arial" panose="020B0604020202020204" pitchFamily="34" charset="0"/>
              <a:buChar char="•"/>
            </a:pPr>
            <a:r>
              <a:rPr lang="en-US" dirty="0">
                <a:effectLst/>
              </a:rPr>
              <a:t>Continents</a:t>
            </a:r>
          </a:p>
          <a:p>
            <a:pPr marL="514350" marR="0" lvl="1" indent="-228600">
              <a:lnSpc>
                <a:spcPct val="90000"/>
              </a:lnSpc>
              <a:spcBef>
                <a:spcPts val="0"/>
              </a:spcBef>
              <a:spcAft>
                <a:spcPts val="800"/>
              </a:spcAft>
              <a:buFont typeface="Arial" panose="020B0604020202020204" pitchFamily="34" charset="0"/>
              <a:buChar char="•"/>
            </a:pPr>
            <a:endParaRPr lang="en-US" dirty="0">
              <a:effectLst/>
            </a:endParaRPr>
          </a:p>
        </p:txBody>
      </p:sp>
      <p:sp>
        <p:nvSpPr>
          <p:cNvPr id="70"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2544" y="255471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72"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88224" y="306986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pic>
        <p:nvPicPr>
          <p:cNvPr id="3" name="Recorded Sound">
            <a:hlinkClick r:id="" action="ppaction://media"/>
            <a:extLst>
              <a:ext uri="{FF2B5EF4-FFF2-40B4-BE49-F238E27FC236}">
                <a16:creationId xmlns:a16="http://schemas.microsoft.com/office/drawing/2014/main" id="{BBA49ABC-F9A6-428E-8DCD-196892A6F4B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62805" y="-487363"/>
            <a:ext cx="487363" cy="487363"/>
          </a:xfrm>
          <a:prstGeom prst="rect">
            <a:avLst/>
          </a:prstGeom>
        </p:spPr>
      </p:pic>
    </p:spTree>
    <p:extLst>
      <p:ext uri="{BB962C8B-B14F-4D97-AF65-F5344CB8AC3E}">
        <p14:creationId xmlns:p14="http://schemas.microsoft.com/office/powerpoint/2010/main" val="3184261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147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9" name="Rectangle 57">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59">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A8500A7-1FB0-4E75-9CA3-F4023ABEBA2B}"/>
              </a:ext>
            </a:extLst>
          </p:cNvPr>
          <p:cNvSpPr>
            <a:spLocks noGrp="1"/>
          </p:cNvSpPr>
          <p:nvPr>
            <p:ph type="title"/>
          </p:nvPr>
        </p:nvSpPr>
        <p:spPr>
          <a:xfrm>
            <a:off x="1188069" y="381935"/>
            <a:ext cx="4008583" cy="5974414"/>
          </a:xfrm>
        </p:spPr>
        <p:txBody>
          <a:bodyPr anchor="ctr">
            <a:normAutofit/>
          </a:bodyPr>
          <a:lstStyle/>
          <a:p>
            <a:pPr marL="342900" marR="0" lvl="0" indent="-342900" defTabSz="914400" rtl="0" eaLnBrk="1" fontAlgn="auto" latinLnBrk="0" hangingPunct="1">
              <a:spcBef>
                <a:spcPts val="0"/>
              </a:spcBef>
              <a:spcAft>
                <a:spcPts val="800"/>
              </a:spcAft>
              <a:tabLst/>
              <a:defRPr/>
            </a:pPr>
            <a:r>
              <a:rPr kumimoji="0" lang="en-US" sz="7200" b="1" i="0" u="none" strike="noStrike" kern="1200" cap="none" spc="0" normalizeH="0" baseline="0" noProof="0" dirty="0">
                <a:ln>
                  <a:noFill/>
                </a:ln>
                <a:solidFill>
                  <a:schemeClr val="bg1"/>
                </a:solidFill>
                <a:effectLst/>
                <a:uLnTx/>
                <a:uFillTx/>
                <a:latin typeface="Times New Roman" panose="02020603050405020304" pitchFamily="18" charset="0"/>
                <a:ea typeface="Calibri" panose="020F0502020204030204" pitchFamily="34" charset="0"/>
                <a:cs typeface="Times New Roman" panose="02020603050405020304" pitchFamily="18" charset="0"/>
              </a:rPr>
              <a:t>Cleaning Dataset</a:t>
            </a:r>
            <a:br>
              <a:rPr kumimoji="0" lang="en-US" sz="7200" b="0" i="0" u="none" strike="noStrike" kern="1200" cap="none" spc="0" normalizeH="0" baseline="0" noProof="0" dirty="0">
                <a:ln>
                  <a:noFill/>
                </a:ln>
                <a:solidFill>
                  <a:schemeClr val="bg1"/>
                </a:solidFill>
                <a:effectLst/>
                <a:uLnTx/>
                <a:uFillTx/>
                <a:latin typeface="Times New Roman" panose="02020603050405020304" pitchFamily="18" charset="0"/>
                <a:ea typeface="Calibri" panose="020F0502020204030204" pitchFamily="34" charset="0"/>
                <a:cs typeface="Times New Roman" panose="02020603050405020304" pitchFamily="18" charset="0"/>
              </a:rPr>
            </a:br>
            <a:endParaRPr lang="en-US" sz="7200" dirty="0">
              <a:solidFill>
                <a:schemeClr val="bg1"/>
              </a:solidFill>
            </a:endParaRPr>
          </a:p>
        </p:txBody>
      </p:sp>
      <p:sp>
        <p:nvSpPr>
          <p:cNvPr id="71"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061"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bg1"/>
          </a:solidFill>
          <a:ln w="776" cap="flat">
            <a:noFill/>
            <a:prstDash val="solid"/>
            <a:miter/>
          </a:ln>
        </p:spPr>
        <p:txBody>
          <a:bodyPr rtlCol="0" anchor="ctr"/>
          <a:lstStyle/>
          <a:p>
            <a:endParaRPr lang="en-US" dirty="0"/>
          </a:p>
        </p:txBody>
      </p:sp>
      <p:sp>
        <p:nvSpPr>
          <p:cNvPr id="72"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5643"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bg1"/>
          </a:solidFill>
          <a:ln w="516" cap="flat">
            <a:noFill/>
            <a:prstDash val="solid"/>
            <a:miter/>
          </a:ln>
        </p:spPr>
        <p:txBody>
          <a:bodyPr rtlCol="0" anchor="ctr"/>
          <a:lstStyle/>
          <a:p>
            <a:endParaRPr lang="en-US" dirty="0"/>
          </a:p>
        </p:txBody>
      </p:sp>
      <p:sp>
        <p:nvSpPr>
          <p:cNvPr id="73"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92"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bg1"/>
          </a:solidFill>
          <a:ln w="751" cap="flat">
            <a:noFill/>
            <a:prstDash val="solid"/>
            <a:miter/>
          </a:ln>
        </p:spPr>
        <p:txBody>
          <a:bodyPr rtlCol="0" anchor="ctr"/>
          <a:lstStyle/>
          <a:p>
            <a:endParaRPr lang="en-US" dirty="0"/>
          </a:p>
        </p:txBody>
      </p:sp>
      <p:sp>
        <p:nvSpPr>
          <p:cNvPr id="3" name="Content Placeholder 2">
            <a:extLst>
              <a:ext uri="{FF2B5EF4-FFF2-40B4-BE49-F238E27FC236}">
                <a16:creationId xmlns:a16="http://schemas.microsoft.com/office/drawing/2014/main" id="{1E2BD9D1-14F5-47F1-84D8-06D75F812522}"/>
              </a:ext>
            </a:extLst>
          </p:cNvPr>
          <p:cNvSpPr>
            <a:spLocks noGrp="1"/>
          </p:cNvSpPr>
          <p:nvPr>
            <p:ph idx="1"/>
          </p:nvPr>
        </p:nvSpPr>
        <p:spPr>
          <a:xfrm>
            <a:off x="6136855" y="441792"/>
            <a:ext cx="4866048" cy="5974415"/>
          </a:xfrm>
        </p:spPr>
        <p:txBody>
          <a:bodyPr anchor="ctr">
            <a:normAutofit/>
          </a:bodyPr>
          <a:lstStyle/>
          <a:p>
            <a:pPr marL="0" indent="0">
              <a:buNone/>
            </a:pPr>
            <a:endParaRPr lang="en-US" sz="1800" dirty="0">
              <a:effectLst/>
              <a:latin typeface="Times New Roman" panose="02020603050405020304" pitchFamily="18" charset="0"/>
              <a:ea typeface="Calibri" panose="020F0502020204030204" pitchFamily="34" charset="0"/>
            </a:endParaRPr>
          </a:p>
          <a:p>
            <a:pPr marL="0" indent="0">
              <a:buNone/>
            </a:pPr>
            <a:r>
              <a:rPr lang="en-US" sz="1800" dirty="0">
                <a:effectLst/>
                <a:latin typeface="Times New Roman" panose="02020603050405020304" pitchFamily="18" charset="0"/>
                <a:ea typeface="Calibri" panose="020F0502020204030204" pitchFamily="34" charset="0"/>
              </a:rPr>
              <a:t>Data cleaning is the process of detecting and correcting corrupt or inaccurate records from a record set, table, or database and refers to identifying incomplete, incorrect, inaccurate, or irrelevant parts of the data and then replacing, modifying, or deleting the dirty or coarse data. </a:t>
            </a:r>
            <a:endParaRPr lang="en-US" sz="1800" dirty="0"/>
          </a:p>
        </p:txBody>
      </p:sp>
      <p:cxnSp>
        <p:nvCxnSpPr>
          <p:cNvPr id="68" name="Straight Connector 6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5400000" scaled="1"/>
              <a:tileRect/>
            </a:gradFill>
            <a:bevel/>
          </a:ln>
        </p:spPr>
        <p:style>
          <a:lnRef idx="1">
            <a:schemeClr val="accent1"/>
          </a:lnRef>
          <a:fillRef idx="0">
            <a:schemeClr val="accent1"/>
          </a:fillRef>
          <a:effectRef idx="0">
            <a:schemeClr val="accent1"/>
          </a:effectRef>
          <a:fontRef idx="minor">
            <a:schemeClr val="tx1"/>
          </a:fontRef>
        </p:style>
      </p:cxnSp>
      <p:pic>
        <p:nvPicPr>
          <p:cNvPr id="4" name="Recorded Sound">
            <a:hlinkClick r:id="" action="ppaction://media"/>
            <a:extLst>
              <a:ext uri="{FF2B5EF4-FFF2-40B4-BE49-F238E27FC236}">
                <a16:creationId xmlns:a16="http://schemas.microsoft.com/office/drawing/2014/main" id="{CF93DD74-A231-4220-9883-9B43CA8623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051925" y="-510148"/>
            <a:ext cx="487363" cy="487363"/>
          </a:xfrm>
          <a:prstGeom prst="rect">
            <a:avLst/>
          </a:prstGeom>
        </p:spPr>
      </p:pic>
    </p:spTree>
    <p:extLst>
      <p:ext uri="{BB962C8B-B14F-4D97-AF65-F5344CB8AC3E}">
        <p14:creationId xmlns:p14="http://schemas.microsoft.com/office/powerpoint/2010/main" val="1458590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723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 name="Title 1">
            <a:extLst>
              <a:ext uri="{FF2B5EF4-FFF2-40B4-BE49-F238E27FC236}">
                <a16:creationId xmlns:a16="http://schemas.microsoft.com/office/drawing/2014/main" id="{2287CA0F-9F47-4917-BEAA-ECC59C6FDB62}"/>
              </a:ext>
            </a:extLst>
          </p:cNvPr>
          <p:cNvSpPr>
            <a:spLocks noGrp="1"/>
          </p:cNvSpPr>
          <p:nvPr>
            <p:ph type="title"/>
          </p:nvPr>
        </p:nvSpPr>
        <p:spPr>
          <a:xfrm>
            <a:off x="1245072" y="1289765"/>
            <a:ext cx="3651101" cy="4270963"/>
          </a:xfrm>
        </p:spPr>
        <p:txBody>
          <a:bodyPr anchor="ctr">
            <a:normAutofit/>
          </a:bodyPr>
          <a:lstStyle/>
          <a:p>
            <a:pPr marL="342900" marR="0" lvl="0" indent="-342900" algn="ctr">
              <a:spcBef>
                <a:spcPts val="0"/>
              </a:spcBef>
              <a:spcAft>
                <a:spcPts val="800"/>
              </a:spcAft>
            </a:pPr>
            <a:br>
              <a:rPr lang="en-US" sz="4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4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Visualization</a:t>
            </a:r>
            <a:br>
              <a:rPr lang="en-US" sz="40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endParaRPr lang="en-US" sz="4000" dirty="0">
              <a:solidFill>
                <a:schemeClr val="bg1"/>
              </a:solidFill>
            </a:endParaRP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dirty="0"/>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dirty="0"/>
          </a:p>
        </p:txBody>
      </p:sp>
      <p:sp>
        <p:nvSpPr>
          <p:cNvPr id="3" name="Content Placeholder 2">
            <a:extLst>
              <a:ext uri="{FF2B5EF4-FFF2-40B4-BE49-F238E27FC236}">
                <a16:creationId xmlns:a16="http://schemas.microsoft.com/office/drawing/2014/main" id="{4672CC1A-9FAB-4FDE-AED6-B46D35A66FCC}"/>
              </a:ext>
            </a:extLst>
          </p:cNvPr>
          <p:cNvSpPr>
            <a:spLocks noGrp="1"/>
          </p:cNvSpPr>
          <p:nvPr>
            <p:ph idx="1"/>
          </p:nvPr>
        </p:nvSpPr>
        <p:spPr>
          <a:xfrm>
            <a:off x="6352099" y="381935"/>
            <a:ext cx="4730856" cy="5974415"/>
          </a:xfrm>
        </p:spPr>
        <p:txBody>
          <a:bodyPr anchor="ctr">
            <a:normAutofit/>
          </a:bodyPr>
          <a:lstStyle/>
          <a:p>
            <a:pPr marL="0" indent="0">
              <a:buNone/>
            </a:pPr>
            <a:endParaRPr lang="en-US" sz="1800" dirty="0">
              <a:effectLst/>
              <a:latin typeface="Times New Roman" panose="02020603050405020304" pitchFamily="18" charset="0"/>
              <a:ea typeface="Calibri" panose="020F0502020204030204" pitchFamily="34" charset="0"/>
            </a:endParaRPr>
          </a:p>
          <a:p>
            <a:pPr marL="0" indent="0">
              <a:buNone/>
            </a:pPr>
            <a:r>
              <a:rPr lang="en-US" sz="1800" dirty="0">
                <a:effectLst/>
                <a:latin typeface="Times New Roman" panose="02020603050405020304" pitchFamily="18" charset="0"/>
                <a:ea typeface="Calibri" panose="020F0502020204030204" pitchFamily="34" charset="0"/>
              </a:rPr>
              <a:t>visualization's purpose is the communication of data. Visualization transforms from the invisible to the visible. In this section, we use different variables to determine their correlation</a:t>
            </a:r>
            <a:endParaRPr lang="en-US" sz="1800" dirty="0">
              <a:latin typeface="Times New Roman" panose="02020603050405020304" pitchFamily="18" charset="0"/>
              <a:ea typeface="Calibri" panose="020F0502020204030204" pitchFamily="34" charset="0"/>
            </a:endParaRPr>
          </a:p>
          <a:p>
            <a:pPr marL="0" indent="0">
              <a:buNone/>
            </a:pPr>
            <a:endParaRPr lang="en-US" sz="1800" dirty="0">
              <a:effectLst/>
              <a:latin typeface="Times New Roman" panose="02020603050405020304" pitchFamily="18" charset="0"/>
              <a:ea typeface="Calibri" panose="020F0502020204030204" pitchFamily="34" charset="0"/>
            </a:endParaRP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dirty="0"/>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5400000" scaled="1"/>
              <a:tileRect/>
            </a:gradFill>
            <a:bevel/>
          </a:ln>
        </p:spPr>
        <p:style>
          <a:lnRef idx="1">
            <a:schemeClr val="accent1"/>
          </a:lnRef>
          <a:fillRef idx="0">
            <a:schemeClr val="accent1"/>
          </a:fillRef>
          <a:effectRef idx="0">
            <a:schemeClr val="accent1"/>
          </a:effectRef>
          <a:fontRef idx="minor">
            <a:schemeClr val="tx1"/>
          </a:fontRef>
        </p:style>
      </p:cxnSp>
      <p:pic>
        <p:nvPicPr>
          <p:cNvPr id="4" name="Recorded Sound">
            <a:hlinkClick r:id="" action="ppaction://media"/>
            <a:extLst>
              <a:ext uri="{FF2B5EF4-FFF2-40B4-BE49-F238E27FC236}">
                <a16:creationId xmlns:a16="http://schemas.microsoft.com/office/drawing/2014/main" id="{5E9FBDB6-79A5-4FB2-95EB-2BEF71FA22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17527" y="-678331"/>
            <a:ext cx="487363" cy="487363"/>
          </a:xfrm>
          <a:prstGeom prst="rect">
            <a:avLst/>
          </a:prstGeom>
        </p:spPr>
      </p:pic>
    </p:spTree>
    <p:extLst>
      <p:ext uri="{BB962C8B-B14F-4D97-AF65-F5344CB8AC3E}">
        <p14:creationId xmlns:p14="http://schemas.microsoft.com/office/powerpoint/2010/main" val="932330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9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845FA3B-FAEA-4323-B60F-869FC75DF755}"/>
              </a:ext>
            </a:extLst>
          </p:cNvPr>
          <p:cNvSpPr>
            <a:spLocks noGrp="1"/>
          </p:cNvSpPr>
          <p:nvPr>
            <p:ph type="title"/>
          </p:nvPr>
        </p:nvSpPr>
        <p:spPr>
          <a:xfrm>
            <a:off x="6412091" y="501651"/>
            <a:ext cx="4395340" cy="1716255"/>
          </a:xfrm>
        </p:spPr>
        <p:txBody>
          <a:bodyPr vert="horz" lIns="91440" tIns="45720" rIns="91440" bIns="45720" rtlCol="0" anchor="b">
            <a:normAutofit/>
          </a:bodyPr>
          <a:lstStyle/>
          <a:p>
            <a:r>
              <a:rPr lang="en-US" sz="3400" kern="1200" dirty="0">
                <a:solidFill>
                  <a:schemeClr val="tx1"/>
                </a:solidFill>
                <a:latin typeface="+mj-lt"/>
                <a:ea typeface="+mj-ea"/>
                <a:cs typeface="+mj-cs"/>
              </a:rPr>
              <a:t>Correlation plot between numerical variables</a:t>
            </a:r>
          </a:p>
        </p:txBody>
      </p:sp>
      <p:sp>
        <p:nvSpPr>
          <p:cNvPr id="53" name="Rectangle 52">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Content Placeholder 3">
            <a:extLst>
              <a:ext uri="{FF2B5EF4-FFF2-40B4-BE49-F238E27FC236}">
                <a16:creationId xmlns:a16="http://schemas.microsoft.com/office/drawing/2014/main" id="{71834903-3887-4D41-9AF1-E18B8A07FD9D}"/>
              </a:ext>
            </a:extLst>
          </p:cNvPr>
          <p:cNvPicPr>
            <a:picLocks noGrp="1"/>
          </p:cNvPicPr>
          <p:nvPr>
            <p:ph idx="1"/>
          </p:nvPr>
        </p:nvPicPr>
        <p:blipFill rotWithShape="1">
          <a:blip r:embed="rId5"/>
          <a:srcRect l="25128" r="13623" b="2"/>
          <a:stretch/>
        </p:blipFill>
        <p:spPr>
          <a:xfrm>
            <a:off x="279142" y="804386"/>
            <a:ext cx="5221625" cy="5249228"/>
          </a:xfrm>
          <a:prstGeom prst="rect">
            <a:avLst/>
          </a:prstGeom>
        </p:spPr>
      </p:pic>
      <p:sp>
        <p:nvSpPr>
          <p:cNvPr id="31" name="TextBox 30">
            <a:extLst>
              <a:ext uri="{FF2B5EF4-FFF2-40B4-BE49-F238E27FC236}">
                <a16:creationId xmlns:a16="http://schemas.microsoft.com/office/drawing/2014/main" id="{E126AC31-D778-42CB-8493-28B89528DE98}"/>
              </a:ext>
            </a:extLst>
          </p:cNvPr>
          <p:cNvSpPr txBox="1"/>
          <p:nvPr/>
        </p:nvSpPr>
        <p:spPr>
          <a:xfrm>
            <a:off x="6392583" y="2645922"/>
            <a:ext cx="4434721" cy="2545203"/>
          </a:xfrm>
          <a:prstGeom prst="rect">
            <a:avLst/>
          </a:prstGeom>
        </p:spPr>
        <p:txBody>
          <a:bodyPr vert="horz" lIns="91440" tIns="45720" rIns="91440" bIns="45720" rtlCol="0" anchor="t">
            <a:normAutofit/>
          </a:bodyPr>
          <a:lstStyle/>
          <a:p>
            <a:pPr marL="457200" marR="0">
              <a:lnSpc>
                <a:spcPct val="90000"/>
              </a:lnSpc>
              <a:spcBef>
                <a:spcPts val="0"/>
              </a:spcBef>
              <a:spcAft>
                <a:spcPts val="800"/>
              </a:spcAft>
            </a:pPr>
            <a:endParaRPr lang="en-US" dirty="0"/>
          </a:p>
          <a:p>
            <a:pPr marL="457200" marR="0">
              <a:lnSpc>
                <a:spcPct val="90000"/>
              </a:lnSpc>
              <a:spcBef>
                <a:spcPts val="0"/>
              </a:spcBef>
              <a:spcAft>
                <a:spcPts val="800"/>
              </a:spcAft>
            </a:pPr>
            <a:r>
              <a:rPr lang="en-US" dirty="0"/>
              <a:t>T</a:t>
            </a:r>
            <a:r>
              <a:rPr lang="en-US" dirty="0">
                <a:effectLst/>
              </a:rPr>
              <a:t>here is an inverse correlation between the Happiness Rank and all the other numerical variables. The lower the happiness rank, the higher the happiness score, and the higher the other seven factors that contribute to happiness.</a:t>
            </a:r>
          </a:p>
        </p:txBody>
      </p:sp>
      <p:cxnSp>
        <p:nvCxnSpPr>
          <p:cNvPr id="55" name="Straight Connector 54">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3" name="Recorded Sound">
            <a:hlinkClick r:id="" action="ppaction://media"/>
            <a:extLst>
              <a:ext uri="{FF2B5EF4-FFF2-40B4-BE49-F238E27FC236}">
                <a16:creationId xmlns:a16="http://schemas.microsoft.com/office/drawing/2014/main" id="{31E5D794-A7EA-4194-8845-1CB3454F47C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66079" y="-487363"/>
            <a:ext cx="487363" cy="487363"/>
          </a:xfrm>
          <a:prstGeom prst="rect">
            <a:avLst/>
          </a:prstGeom>
        </p:spPr>
      </p:pic>
    </p:spTree>
    <p:extLst>
      <p:ext uri="{BB962C8B-B14F-4D97-AF65-F5344CB8AC3E}">
        <p14:creationId xmlns:p14="http://schemas.microsoft.com/office/powerpoint/2010/main" val="51620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02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319A642-8688-4B4F-BDE3-FB82A6127682}"/>
              </a:ext>
            </a:extLst>
          </p:cNvPr>
          <p:cNvSpPr>
            <a:spLocks noGrp="1"/>
          </p:cNvSpPr>
          <p:nvPr>
            <p:ph type="title"/>
          </p:nvPr>
        </p:nvSpPr>
        <p:spPr>
          <a:xfrm>
            <a:off x="6412091" y="501651"/>
            <a:ext cx="4395340" cy="1716255"/>
          </a:xfrm>
        </p:spPr>
        <p:txBody>
          <a:bodyPr vert="horz" lIns="91440" tIns="45720" rIns="91440" bIns="45720" rtlCol="0" anchor="b">
            <a:normAutofit/>
          </a:bodyPr>
          <a:lstStyle/>
          <a:p>
            <a:r>
              <a:rPr lang="en-US" sz="5400" kern="1200" dirty="0">
                <a:solidFill>
                  <a:schemeClr val="tx1"/>
                </a:solidFill>
                <a:latin typeface="+mj-lt"/>
                <a:ea typeface="+mj-ea"/>
                <a:cs typeface="+mj-cs"/>
              </a:rPr>
              <a:t>Heatmap</a:t>
            </a:r>
          </a:p>
        </p:txBody>
      </p:sp>
      <p:sp>
        <p:nvSpPr>
          <p:cNvPr id="25" name="Rectangle 24">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Content Placeholder 3">
            <a:extLst>
              <a:ext uri="{FF2B5EF4-FFF2-40B4-BE49-F238E27FC236}">
                <a16:creationId xmlns:a16="http://schemas.microsoft.com/office/drawing/2014/main" id="{F832B2BD-5B8F-4D41-BA75-721F0ABBF7A1}"/>
              </a:ext>
            </a:extLst>
          </p:cNvPr>
          <p:cNvPicPr>
            <a:picLocks noGrp="1"/>
          </p:cNvPicPr>
          <p:nvPr>
            <p:ph idx="1"/>
          </p:nvPr>
        </p:nvPicPr>
        <p:blipFill>
          <a:blip r:embed="rId5"/>
          <a:stretch>
            <a:fillRect/>
          </a:stretch>
        </p:blipFill>
        <p:spPr>
          <a:xfrm>
            <a:off x="279143" y="1581851"/>
            <a:ext cx="5221625" cy="3694299"/>
          </a:xfrm>
          <a:prstGeom prst="rect">
            <a:avLst/>
          </a:prstGeom>
        </p:spPr>
      </p:pic>
      <p:sp>
        <p:nvSpPr>
          <p:cNvPr id="7" name="TextBox 6">
            <a:extLst>
              <a:ext uri="{FF2B5EF4-FFF2-40B4-BE49-F238E27FC236}">
                <a16:creationId xmlns:a16="http://schemas.microsoft.com/office/drawing/2014/main" id="{8412F7DE-8FF6-4F00-9CB1-0BA111EA95D1}"/>
              </a:ext>
            </a:extLst>
          </p:cNvPr>
          <p:cNvSpPr txBox="1"/>
          <p:nvPr/>
        </p:nvSpPr>
        <p:spPr>
          <a:xfrm>
            <a:off x="6392583" y="2447926"/>
            <a:ext cx="4434721" cy="3562350"/>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endParaRPr lang="en-US" dirty="0">
              <a:effectLst/>
            </a:endParaRPr>
          </a:p>
          <a:p>
            <a:pPr>
              <a:lnSpc>
                <a:spcPct val="90000"/>
              </a:lnSpc>
              <a:spcAft>
                <a:spcPts val="600"/>
              </a:spcAft>
            </a:pPr>
            <a:endParaRPr lang="en-US" dirty="0">
              <a:effectLst/>
            </a:endParaRPr>
          </a:p>
          <a:p>
            <a:pPr>
              <a:lnSpc>
                <a:spcPct val="90000"/>
              </a:lnSpc>
              <a:spcAft>
                <a:spcPts val="600"/>
              </a:spcAft>
            </a:pPr>
            <a:r>
              <a:rPr lang="en-US" dirty="0">
                <a:effectLst/>
              </a:rPr>
              <a:t>The heatmap of correlation among the variables displays the color palette in the side represents the amount of correlation among the variables. Therefore, the lighter shade represents a high correlation. You can see that the happiness score correlated with the economy, family, and life expectancy. It is least correlated with generosity</a:t>
            </a:r>
            <a:endParaRPr lang="en-US" dirty="0"/>
          </a:p>
        </p:txBody>
      </p:sp>
      <p:cxnSp>
        <p:nvCxnSpPr>
          <p:cNvPr id="27" name="Straight Connector 26">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3" name="Recorded Sound">
            <a:hlinkClick r:id="" action="ppaction://media"/>
            <a:extLst>
              <a:ext uri="{FF2B5EF4-FFF2-40B4-BE49-F238E27FC236}">
                <a16:creationId xmlns:a16="http://schemas.microsoft.com/office/drawing/2014/main" id="{BF03C581-F3BF-4E3A-9D8C-C684F52635B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93849" y="-480219"/>
            <a:ext cx="487363" cy="487363"/>
          </a:xfrm>
          <a:prstGeom prst="rect">
            <a:avLst/>
          </a:prstGeom>
        </p:spPr>
      </p:pic>
    </p:spTree>
    <p:extLst>
      <p:ext uri="{BB962C8B-B14F-4D97-AF65-F5344CB8AC3E}">
        <p14:creationId xmlns:p14="http://schemas.microsoft.com/office/powerpoint/2010/main" val="2820281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976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31B2CDA-6E4C-4796-86AE-8ACA74E23026}"/>
              </a:ext>
            </a:extLst>
          </p:cNvPr>
          <p:cNvSpPr>
            <a:spLocks noGrp="1"/>
          </p:cNvSpPr>
          <p:nvPr>
            <p:ph type="title"/>
          </p:nvPr>
        </p:nvSpPr>
        <p:spPr>
          <a:xfrm>
            <a:off x="5932656" y="707010"/>
            <a:ext cx="5500761" cy="540825"/>
          </a:xfrm>
        </p:spPr>
        <p:txBody>
          <a:bodyPr vert="horz" lIns="91440" tIns="45720" rIns="91440" bIns="45720" rtlCol="0" anchor="b">
            <a:normAutofit/>
          </a:bodyPr>
          <a:lstStyle/>
          <a:p>
            <a:r>
              <a:rPr lang="en-US" sz="2800" b="1" kern="1200" dirty="0">
                <a:solidFill>
                  <a:schemeClr val="tx1"/>
                </a:solidFill>
                <a:latin typeface="+mj-lt"/>
                <a:ea typeface="+mj-ea"/>
                <a:cs typeface="+mj-cs"/>
              </a:rPr>
              <a:t>Removing </a:t>
            </a:r>
            <a:r>
              <a:rPr lang="en-US" sz="2800" b="1" kern="1200" dirty="0">
                <a:solidFill>
                  <a:schemeClr val="tx1"/>
                </a:solidFill>
                <a:effectLst/>
                <a:latin typeface="+mj-lt"/>
                <a:ea typeface="+mj-ea"/>
                <a:cs typeface="+mj-cs"/>
              </a:rPr>
              <a:t> happiness Rank</a:t>
            </a:r>
            <a:endParaRPr lang="en-US" sz="2800" b="1" kern="1200" dirty="0">
              <a:solidFill>
                <a:schemeClr val="tx1"/>
              </a:solidFill>
              <a:latin typeface="+mj-lt"/>
              <a:ea typeface="+mj-ea"/>
              <a:cs typeface="+mj-cs"/>
            </a:endParaRPr>
          </a:p>
        </p:txBody>
      </p:sp>
      <p:sp>
        <p:nvSpPr>
          <p:cNvPr id="35" name="Rectangle 34">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Content Placeholder 3">
            <a:extLst>
              <a:ext uri="{FF2B5EF4-FFF2-40B4-BE49-F238E27FC236}">
                <a16:creationId xmlns:a16="http://schemas.microsoft.com/office/drawing/2014/main" id="{C4B6553E-3288-469A-B242-69386F572534}"/>
              </a:ext>
            </a:extLst>
          </p:cNvPr>
          <p:cNvPicPr>
            <a:picLocks noGrp="1"/>
          </p:cNvPicPr>
          <p:nvPr>
            <p:ph idx="1"/>
          </p:nvPr>
        </p:nvPicPr>
        <p:blipFill>
          <a:blip r:embed="rId5"/>
          <a:stretch>
            <a:fillRect/>
          </a:stretch>
        </p:blipFill>
        <p:spPr>
          <a:xfrm>
            <a:off x="279143" y="1829878"/>
            <a:ext cx="5221625" cy="3198245"/>
          </a:xfrm>
          <a:prstGeom prst="rect">
            <a:avLst/>
          </a:prstGeom>
        </p:spPr>
      </p:pic>
      <p:sp>
        <p:nvSpPr>
          <p:cNvPr id="6" name="TextBox 5">
            <a:extLst>
              <a:ext uri="{FF2B5EF4-FFF2-40B4-BE49-F238E27FC236}">
                <a16:creationId xmlns:a16="http://schemas.microsoft.com/office/drawing/2014/main" id="{FCE6245A-C346-4D84-B023-A09C0873C00D}"/>
              </a:ext>
            </a:extLst>
          </p:cNvPr>
          <p:cNvSpPr txBox="1"/>
          <p:nvPr/>
        </p:nvSpPr>
        <p:spPr>
          <a:xfrm>
            <a:off x="6412091" y="2617642"/>
            <a:ext cx="4434721" cy="2021034"/>
          </a:xfrm>
          <a:prstGeom prst="rect">
            <a:avLst/>
          </a:prstGeom>
        </p:spPr>
        <p:txBody>
          <a:bodyPr vert="horz" lIns="91440" tIns="45720" rIns="91440" bIns="45720" rtlCol="0" anchor="t">
            <a:normAutofit/>
          </a:bodyPr>
          <a:lstStyle/>
          <a:p>
            <a:pPr marR="0" indent="-228600">
              <a:lnSpc>
                <a:spcPct val="90000"/>
              </a:lnSpc>
              <a:spcBef>
                <a:spcPts val="0"/>
              </a:spcBef>
              <a:spcAft>
                <a:spcPts val="800"/>
              </a:spcAft>
              <a:buFont typeface="Arial" panose="020B0604020202020204" pitchFamily="34" charset="0"/>
              <a:buChar char="•"/>
            </a:pPr>
            <a:endParaRPr lang="en-US" dirty="0">
              <a:effectLst/>
            </a:endParaRPr>
          </a:p>
          <a:p>
            <a:pPr marR="0">
              <a:lnSpc>
                <a:spcPct val="90000"/>
              </a:lnSpc>
              <a:spcBef>
                <a:spcPts val="0"/>
              </a:spcBef>
              <a:spcAft>
                <a:spcPts val="800"/>
              </a:spcAft>
            </a:pPr>
            <a:r>
              <a:rPr lang="en-US" dirty="0">
                <a:effectLst/>
              </a:rPr>
              <a:t>The correlation plot shows that the economy, life expectancy, and family play the most significant role in contributing to happiness. Trust and generosity have the lowest impact on happiness scores.</a:t>
            </a:r>
          </a:p>
        </p:txBody>
      </p:sp>
      <p:cxnSp>
        <p:nvCxnSpPr>
          <p:cNvPr id="37" name="Straight Connector 36">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3" name="Recorded Sound">
            <a:hlinkClick r:id="" action="ppaction://media"/>
            <a:extLst>
              <a:ext uri="{FF2B5EF4-FFF2-40B4-BE49-F238E27FC236}">
                <a16:creationId xmlns:a16="http://schemas.microsoft.com/office/drawing/2014/main" id="{BFDE4794-8071-4F37-B576-839A6FA603C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83036" y="-662797"/>
            <a:ext cx="487363" cy="487363"/>
          </a:xfrm>
          <a:prstGeom prst="rect">
            <a:avLst/>
          </a:prstGeom>
        </p:spPr>
      </p:pic>
    </p:spTree>
    <p:extLst>
      <p:ext uri="{BB962C8B-B14F-4D97-AF65-F5344CB8AC3E}">
        <p14:creationId xmlns:p14="http://schemas.microsoft.com/office/powerpoint/2010/main" val="1889945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670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 name="Title 1">
            <a:extLst>
              <a:ext uri="{FF2B5EF4-FFF2-40B4-BE49-F238E27FC236}">
                <a16:creationId xmlns:a16="http://schemas.microsoft.com/office/drawing/2014/main" id="{551335C0-7229-4C48-B7BF-79B764E556AE}"/>
              </a:ext>
            </a:extLst>
          </p:cNvPr>
          <p:cNvSpPr>
            <a:spLocks noGrp="1"/>
          </p:cNvSpPr>
          <p:nvPr>
            <p:ph type="title"/>
          </p:nvPr>
        </p:nvSpPr>
        <p:spPr>
          <a:xfrm>
            <a:off x="1245072" y="1289765"/>
            <a:ext cx="3651101" cy="4270963"/>
          </a:xfrm>
        </p:spPr>
        <p:txBody>
          <a:bodyPr anchor="ctr">
            <a:normAutofit/>
          </a:bodyPr>
          <a:lstStyle/>
          <a:p>
            <a:pPr marL="342900" marR="0" lvl="0" indent="-342900" algn="ctr">
              <a:spcBef>
                <a:spcPts val="0"/>
              </a:spcBef>
              <a:spcAft>
                <a:spcPts val="800"/>
              </a:spcAft>
            </a:pPr>
            <a:r>
              <a:rPr lang="en-US" sz="61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Prediction</a:t>
            </a:r>
            <a:br>
              <a:rPr lang="en-US" sz="6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endParaRPr lang="en-US" sz="6100" dirty="0">
              <a:solidFill>
                <a:schemeClr val="bg1"/>
              </a:solidFill>
            </a:endParaRP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dirty="0"/>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dirty="0"/>
          </a:p>
        </p:txBody>
      </p:sp>
      <p:sp>
        <p:nvSpPr>
          <p:cNvPr id="3" name="Content Placeholder 2">
            <a:extLst>
              <a:ext uri="{FF2B5EF4-FFF2-40B4-BE49-F238E27FC236}">
                <a16:creationId xmlns:a16="http://schemas.microsoft.com/office/drawing/2014/main" id="{7B2B131E-35E9-41D1-AA7C-AD1128E481E4}"/>
              </a:ext>
            </a:extLst>
          </p:cNvPr>
          <p:cNvSpPr>
            <a:spLocks noGrp="1"/>
          </p:cNvSpPr>
          <p:nvPr>
            <p:ph idx="1"/>
          </p:nvPr>
        </p:nvSpPr>
        <p:spPr>
          <a:xfrm>
            <a:off x="6397039" y="381936"/>
            <a:ext cx="4685916" cy="4828240"/>
          </a:xfrm>
        </p:spPr>
        <p:txBody>
          <a:bodyPr anchor="ctr">
            <a:normAutofit/>
          </a:bodyPr>
          <a:lstStyle/>
          <a:p>
            <a:pPr marR="0" indent="0">
              <a:spcBef>
                <a:spcPts val="0"/>
              </a:spcBef>
              <a:spcAft>
                <a:spcPts val="80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We implement several machine learning algorithms to predict happiness scores. First, we split our dataset into training and test set. The dependent variable is happiness score, and the independent variables are economy, family, life expectancy, freedom, generosity, trust, and dystopia residual. </a:t>
            </a:r>
          </a:p>
          <a:p>
            <a:pPr marL="0" indent="0">
              <a:buNone/>
            </a:pPr>
            <a:endParaRPr lang="en-US" sz="1800" dirty="0"/>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dirty="0"/>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5400000" scaled="1"/>
              <a:tileRect/>
            </a:gradFill>
            <a:bevel/>
          </a:ln>
        </p:spPr>
        <p:style>
          <a:lnRef idx="1">
            <a:schemeClr val="accent1"/>
          </a:lnRef>
          <a:fillRef idx="0">
            <a:schemeClr val="accent1"/>
          </a:fillRef>
          <a:effectRef idx="0">
            <a:schemeClr val="accent1"/>
          </a:effectRef>
          <a:fontRef idx="minor">
            <a:schemeClr val="tx1"/>
          </a:fontRef>
        </p:style>
      </p:cxnSp>
      <p:pic>
        <p:nvPicPr>
          <p:cNvPr id="4" name="Recorded Sound">
            <a:hlinkClick r:id="" action="ppaction://media"/>
            <a:extLst>
              <a:ext uri="{FF2B5EF4-FFF2-40B4-BE49-F238E27FC236}">
                <a16:creationId xmlns:a16="http://schemas.microsoft.com/office/drawing/2014/main" id="{A7FDEF03-4A9D-4E8D-8AD6-1BBA47D5C1D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30085" y="-487363"/>
            <a:ext cx="487363" cy="487363"/>
          </a:xfrm>
          <a:prstGeom prst="rect">
            <a:avLst/>
          </a:prstGeom>
        </p:spPr>
      </p:pic>
    </p:spTree>
    <p:extLst>
      <p:ext uri="{BB962C8B-B14F-4D97-AF65-F5344CB8AC3E}">
        <p14:creationId xmlns:p14="http://schemas.microsoft.com/office/powerpoint/2010/main" val="1517892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25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EA2EFB-353E-4DEA-BCE1-CF78131C9416}"/>
              </a:ext>
            </a:extLst>
          </p:cNvPr>
          <p:cNvSpPr>
            <a:spLocks noGrp="1"/>
          </p:cNvSpPr>
          <p:nvPr>
            <p:ph type="title"/>
          </p:nvPr>
        </p:nvSpPr>
        <p:spPr>
          <a:xfrm>
            <a:off x="457201" y="1598246"/>
            <a:ext cx="4257674" cy="4402504"/>
          </a:xfrm>
        </p:spPr>
        <p:txBody>
          <a:bodyPr vert="horz" lIns="91440" tIns="45720" rIns="91440" bIns="45720" rtlCol="0" anchor="t">
            <a:normAutofit/>
          </a:bodyPr>
          <a:lstStyle/>
          <a:p>
            <a:pPr algn="r"/>
            <a:r>
              <a:rPr lang="en-US" sz="4000" b="1" i="0" kern="1200" cap="all" baseline="0" dirty="0">
                <a:solidFill>
                  <a:schemeClr val="bg1"/>
                </a:solidFill>
                <a:latin typeface="+mj-lt"/>
                <a:ea typeface="+mj-ea"/>
                <a:cs typeface="+mj-cs"/>
              </a:rPr>
              <a:t>Coefficients</a:t>
            </a:r>
          </a:p>
        </p:txBody>
      </p:sp>
      <p:sp>
        <p:nvSpPr>
          <p:cNvPr id="13"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12034" y="1267063"/>
            <a:ext cx="139037" cy="139039"/>
          </a:xfrm>
          <a:custGeom>
            <a:avLst/>
            <a:gdLst>
              <a:gd name="connsiteX0" fmla="*/ 129600 w 139037"/>
              <a:gd name="connsiteY0" fmla="*/ 60082 h 139039"/>
              <a:gd name="connsiteX1" fmla="*/ 78955 w 139037"/>
              <a:gd name="connsiteY1" fmla="*/ 60082 h 139039"/>
              <a:gd name="connsiteX2" fmla="*/ 78955 w 139037"/>
              <a:gd name="connsiteY2" fmla="*/ 9437 h 139039"/>
              <a:gd name="connsiteX3" fmla="*/ 69519 w 139037"/>
              <a:gd name="connsiteY3" fmla="*/ 0 h 139039"/>
              <a:gd name="connsiteX4" fmla="*/ 60082 w 139037"/>
              <a:gd name="connsiteY4" fmla="*/ 9437 h 139039"/>
              <a:gd name="connsiteX5" fmla="*/ 60082 w 139037"/>
              <a:gd name="connsiteY5" fmla="*/ 60082 h 139039"/>
              <a:gd name="connsiteX6" fmla="*/ 9437 w 139037"/>
              <a:gd name="connsiteY6" fmla="*/ 60082 h 139039"/>
              <a:gd name="connsiteX7" fmla="*/ 0 w 139037"/>
              <a:gd name="connsiteY7" fmla="*/ 69520 h 139039"/>
              <a:gd name="connsiteX8" fmla="*/ 9437 w 139037"/>
              <a:gd name="connsiteY8" fmla="*/ 78957 h 139039"/>
              <a:gd name="connsiteX9" fmla="*/ 60082 w 139037"/>
              <a:gd name="connsiteY9" fmla="*/ 78957 h 139039"/>
              <a:gd name="connsiteX10" fmla="*/ 60082 w 139037"/>
              <a:gd name="connsiteY10" fmla="*/ 129602 h 139039"/>
              <a:gd name="connsiteX11" fmla="*/ 69519 w 139037"/>
              <a:gd name="connsiteY11" fmla="*/ 139039 h 139039"/>
              <a:gd name="connsiteX12" fmla="*/ 78955 w 139037"/>
              <a:gd name="connsiteY12" fmla="*/ 129602 h 139039"/>
              <a:gd name="connsiteX13" fmla="*/ 78955 w 139037"/>
              <a:gd name="connsiteY13" fmla="*/ 78957 h 139039"/>
              <a:gd name="connsiteX14" fmla="*/ 129600 w 139037"/>
              <a:gd name="connsiteY14" fmla="*/ 78957 h 139039"/>
              <a:gd name="connsiteX15" fmla="*/ 139037 w 139037"/>
              <a:gd name="connsiteY15" fmla="*/ 69520 h 139039"/>
              <a:gd name="connsiteX16" fmla="*/ 129600 w 139037"/>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7" h="139039">
                <a:moveTo>
                  <a:pt x="129600" y="60082"/>
                </a:moveTo>
                <a:lnTo>
                  <a:pt x="78955" y="60082"/>
                </a:lnTo>
                <a:lnTo>
                  <a:pt x="78955" y="9437"/>
                </a:lnTo>
                <a:cubicBezTo>
                  <a:pt x="78955" y="4225"/>
                  <a:pt x="74730" y="0"/>
                  <a:pt x="69519" y="0"/>
                </a:cubicBezTo>
                <a:cubicBezTo>
                  <a:pt x="64307"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7" y="139039"/>
                  <a:pt x="69519" y="139039"/>
                </a:cubicBezTo>
                <a:cubicBezTo>
                  <a:pt x="74730" y="139039"/>
                  <a:pt x="78955" y="134814"/>
                  <a:pt x="78955" y="129602"/>
                </a:cubicBezTo>
                <a:lnTo>
                  <a:pt x="78955" y="78957"/>
                </a:lnTo>
                <a:lnTo>
                  <a:pt x="129600" y="78957"/>
                </a:lnTo>
                <a:cubicBezTo>
                  <a:pt x="134812" y="78957"/>
                  <a:pt x="139037" y="74731"/>
                  <a:pt x="139037" y="69520"/>
                </a:cubicBezTo>
                <a:cubicBezTo>
                  <a:pt x="139037" y="64308"/>
                  <a:pt x="134812" y="60082"/>
                  <a:pt x="129600" y="60082"/>
                </a:cubicBezTo>
                <a:close/>
              </a:path>
            </a:pathLst>
          </a:custGeom>
          <a:solidFill>
            <a:schemeClr val="bg1"/>
          </a:solidFill>
          <a:ln w="603" cap="flat">
            <a:noFill/>
            <a:prstDash val="solid"/>
            <a:miter/>
          </a:ln>
        </p:spPr>
        <p:txBody>
          <a:bodyPr rtlCol="0" anchor="ctr"/>
          <a:lstStyle/>
          <a:p>
            <a:endParaRPr lang="en-US" dirty="0"/>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322" y="1589368"/>
            <a:ext cx="0" cy="5259754"/>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4" name="Content Placeholder 3">
            <a:extLst>
              <a:ext uri="{FF2B5EF4-FFF2-40B4-BE49-F238E27FC236}">
                <a16:creationId xmlns:a16="http://schemas.microsoft.com/office/drawing/2014/main" id="{264FC6BC-476B-4B03-9C0B-AAA5D7A22F3E}"/>
              </a:ext>
            </a:extLst>
          </p:cNvPr>
          <p:cNvPicPr>
            <a:picLocks noGrp="1"/>
          </p:cNvPicPr>
          <p:nvPr>
            <p:ph idx="1"/>
          </p:nvPr>
        </p:nvPicPr>
        <p:blipFill>
          <a:blip r:embed="rId5"/>
          <a:stretch>
            <a:fillRect/>
          </a:stretch>
        </p:blipFill>
        <p:spPr>
          <a:xfrm>
            <a:off x="6387922" y="1598246"/>
            <a:ext cx="4767871" cy="4783504"/>
          </a:xfrm>
          <a:prstGeom prst="rect">
            <a:avLst/>
          </a:prstGeom>
        </p:spPr>
      </p:pic>
      <p:sp>
        <p:nvSpPr>
          <p:cNvPr id="17"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52801" y="1659316"/>
            <a:ext cx="127713" cy="127714"/>
          </a:xfrm>
          <a:custGeom>
            <a:avLst/>
            <a:gdLst>
              <a:gd name="connsiteX0" fmla="*/ 63857 w 127713"/>
              <a:gd name="connsiteY0" fmla="*/ 18874 h 127714"/>
              <a:gd name="connsiteX1" fmla="*/ 108839 w 127713"/>
              <a:gd name="connsiteY1" fmla="*/ 63857 h 127714"/>
              <a:gd name="connsiteX2" fmla="*/ 63857 w 127713"/>
              <a:gd name="connsiteY2" fmla="*/ 108840 h 127714"/>
              <a:gd name="connsiteX3" fmla="*/ 18874 w 127713"/>
              <a:gd name="connsiteY3" fmla="*/ 63857 h 127714"/>
              <a:gd name="connsiteX4" fmla="*/ 63857 w 127713"/>
              <a:gd name="connsiteY4" fmla="*/ 18874 h 127714"/>
              <a:gd name="connsiteX5" fmla="*/ 63857 w 127713"/>
              <a:gd name="connsiteY5" fmla="*/ 0 h 127714"/>
              <a:gd name="connsiteX6" fmla="*/ 0 w 127713"/>
              <a:gd name="connsiteY6" fmla="*/ 63857 h 127714"/>
              <a:gd name="connsiteX7" fmla="*/ 63857 w 127713"/>
              <a:gd name="connsiteY7" fmla="*/ 127714 h 127714"/>
              <a:gd name="connsiteX8" fmla="*/ 127713 w 127713"/>
              <a:gd name="connsiteY8" fmla="*/ 63857 h 127714"/>
              <a:gd name="connsiteX9" fmla="*/ 63857 w 127713"/>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4">
                <a:moveTo>
                  <a:pt x="63857" y="18874"/>
                </a:moveTo>
                <a:cubicBezTo>
                  <a:pt x="88700" y="18874"/>
                  <a:pt x="108839" y="39014"/>
                  <a:pt x="108839" y="63857"/>
                </a:cubicBezTo>
                <a:cubicBezTo>
                  <a:pt x="108839" y="88700"/>
                  <a:pt x="88700" y="108840"/>
                  <a:pt x="63857" y="108840"/>
                </a:cubicBezTo>
                <a:cubicBezTo>
                  <a:pt x="39013" y="108840"/>
                  <a:pt x="18874" y="88700"/>
                  <a:pt x="18874" y="63857"/>
                </a:cubicBezTo>
                <a:cubicBezTo>
                  <a:pt x="18898" y="39024"/>
                  <a:pt x="39023" y="18898"/>
                  <a:pt x="63857" y="18874"/>
                </a:cubicBezTo>
                <a:moveTo>
                  <a:pt x="63857" y="0"/>
                </a:moveTo>
                <a:cubicBezTo>
                  <a:pt x="28590" y="0"/>
                  <a:pt x="0" y="28590"/>
                  <a:pt x="0" y="63857"/>
                </a:cubicBezTo>
                <a:cubicBezTo>
                  <a:pt x="0" y="99124"/>
                  <a:pt x="28590" y="127714"/>
                  <a:pt x="63857" y="127714"/>
                </a:cubicBezTo>
                <a:cubicBezTo>
                  <a:pt x="99124" y="127714"/>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pic>
        <p:nvPicPr>
          <p:cNvPr id="3" name="Recorded Sound">
            <a:hlinkClick r:id="" action="ppaction://media"/>
            <a:extLst>
              <a:ext uri="{FF2B5EF4-FFF2-40B4-BE49-F238E27FC236}">
                <a16:creationId xmlns:a16="http://schemas.microsoft.com/office/drawing/2014/main" id="{F3BCC691-8AA6-4E56-83F2-3603BDA8EA1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284494" y="-243682"/>
            <a:ext cx="487363" cy="487363"/>
          </a:xfrm>
          <a:prstGeom prst="rect">
            <a:avLst/>
          </a:prstGeom>
        </p:spPr>
      </p:pic>
    </p:spTree>
    <p:extLst>
      <p:ext uri="{BB962C8B-B14F-4D97-AF65-F5344CB8AC3E}">
        <p14:creationId xmlns:p14="http://schemas.microsoft.com/office/powerpoint/2010/main" val="2001398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924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GradientVTI">
  <a:themeElements>
    <a:clrScheme name="Office">
      <a:dk1>
        <a:srgbClr val="000000"/>
      </a:dk1>
      <a:lt1>
        <a:srgbClr val="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TotalTime>
  <Words>828</Words>
  <Application>Microsoft Office PowerPoint</Application>
  <PresentationFormat>Widescreen</PresentationFormat>
  <Paragraphs>61</Paragraphs>
  <Slides>11</Slides>
  <Notes>7</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Univers</vt:lpstr>
      <vt:lpstr>GradientVTI</vt:lpstr>
      <vt:lpstr>           Project 1 The World Happiness </vt:lpstr>
      <vt:lpstr>Data Sources: World Happiness Report 2017 </vt:lpstr>
      <vt:lpstr>Cleaning Dataset </vt:lpstr>
      <vt:lpstr> Visualization </vt:lpstr>
      <vt:lpstr>Correlation plot between numerical variables</vt:lpstr>
      <vt:lpstr>Heatmap</vt:lpstr>
      <vt:lpstr>Removing  happiness Rank</vt:lpstr>
      <vt:lpstr>Prediction </vt:lpstr>
      <vt:lpstr>Coefficients</vt:lpstr>
      <vt:lpstr>Conclusion </vt:lpstr>
      <vt:lpstr> 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Project 1 The World Happiness </dc:title>
  <dc:creator>Soukhna Wade</dc:creator>
  <cp:lastModifiedBy>Soukhna Wade</cp:lastModifiedBy>
  <cp:revision>12</cp:revision>
  <dcterms:created xsi:type="dcterms:W3CDTF">2020-09-28T13:55:11Z</dcterms:created>
  <dcterms:modified xsi:type="dcterms:W3CDTF">2020-09-28T18:05:06Z</dcterms:modified>
</cp:coreProperties>
</file>

<file path=docProps/thumbnail.jpeg>
</file>